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56" r:id="rId5"/>
    <p:sldId id="303" r:id="rId6"/>
    <p:sldId id="287" r:id="rId7"/>
    <p:sldId id="288" r:id="rId8"/>
    <p:sldId id="289" r:id="rId9"/>
    <p:sldId id="311" r:id="rId10"/>
    <p:sldId id="306" r:id="rId11"/>
    <p:sldId id="305" r:id="rId12"/>
    <p:sldId id="301" r:id="rId13"/>
    <p:sldId id="307" r:id="rId14"/>
    <p:sldId id="308" r:id="rId15"/>
    <p:sldId id="309" r:id="rId16"/>
    <p:sldId id="296" r:id="rId17"/>
    <p:sldId id="304" r:id="rId18"/>
    <p:sldId id="298" r:id="rId19"/>
    <p:sldId id="297" r:id="rId20"/>
    <p:sldId id="310" r:id="rId21"/>
  </p:sldIdLst>
  <p:sldSz cx="9144000" cy="5143500" type="screen16x9"/>
  <p:notesSz cx="6858000" cy="9144000"/>
  <p:embeddedFontLst>
    <p:embeddedFont>
      <p:font typeface="TheSans UHH Regular" panose="020B0502050302020203" pitchFamily="34" charset="0"/>
      <p:regular r:id="rId24"/>
    </p:embeddedFont>
    <p:embeddedFont>
      <p:font typeface="TheSans UHH" panose="020B0502050302020203" pitchFamily="34" charset="0"/>
      <p:regular r:id="rId25"/>
      <p:bold r:id="rId26"/>
      <p:italic r:id="rId27"/>
      <p:boldItalic r:id="rId28"/>
    </p:embeddedFont>
    <p:embeddedFont>
      <p:font typeface="TheSans UHH Bold Caps" panose="020B0702050302020203" pitchFamily="34" charset="0"/>
      <p:bold r:id="rId29"/>
    </p:embeddedFont>
    <p:embeddedFont>
      <p:font typeface="TheSans UHH Bold Caps" panose="020B0702050302020203" pitchFamily="34" charset="0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256"/>
            <p14:sldId id="303"/>
            <p14:sldId id="287"/>
            <p14:sldId id="288"/>
            <p14:sldId id="289"/>
            <p14:sldId id="311"/>
            <p14:sldId id="306"/>
            <p14:sldId id="305"/>
            <p14:sldId id="301"/>
            <p14:sldId id="307"/>
            <p14:sldId id="308"/>
            <p14:sldId id="309"/>
            <p14:sldId id="296"/>
            <p14:sldId id="304"/>
            <p14:sldId id="298"/>
            <p14:sldId id="297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00"/>
    <a:srgbClr val="3C515B"/>
    <a:srgbClr val="3B515B"/>
    <a:srgbClr val="9DA8AD"/>
    <a:srgbClr val="B6BFC3"/>
    <a:srgbClr val="027099"/>
    <a:srgbClr val="008CC0"/>
    <a:srgbClr val="009CD1"/>
    <a:srgbClr val="E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2EA0A2-1258-4C91-A289-5F01FFA827B0}" v="7" dt="2024-03-26T09:00:14.8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1" autoAdjust="0"/>
    <p:restoredTop sz="86485" autoAdjust="0"/>
  </p:normalViewPr>
  <p:slideViewPr>
    <p:cSldViewPr snapToObjects="1">
      <p:cViewPr varScale="1">
        <p:scale>
          <a:sx n="130" d="100"/>
          <a:sy n="130" d="100"/>
        </p:scale>
        <p:origin x="1344" y="120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Lorenz" userId="b4ddaa6b-c8bd-46a2-8b15-beb870e8b042" providerId="ADAL" clId="{3CCC095B-D9AC-4AB5-A263-6511B6478A7D}"/>
    <pc:docChg chg="undo custSel addSld delSld modSld sldOrd modSection">
      <pc:chgData name="Sebastian Lorenz" userId="b4ddaa6b-c8bd-46a2-8b15-beb870e8b042" providerId="ADAL" clId="{3CCC095B-D9AC-4AB5-A263-6511B6478A7D}" dt="2024-02-18T18:41:15.746" v="2588" actId="1076"/>
      <pc:docMkLst>
        <pc:docMk/>
      </pc:docMkLst>
      <pc:sldChg chg="modSp mod">
        <pc:chgData name="Sebastian Lorenz" userId="b4ddaa6b-c8bd-46a2-8b15-beb870e8b042" providerId="ADAL" clId="{3CCC095B-D9AC-4AB5-A263-6511B6478A7D}" dt="2024-02-18T17:43:28.829" v="139" actId="20577"/>
        <pc:sldMkLst>
          <pc:docMk/>
          <pc:sldMk cId="2248353927" sldId="256"/>
        </pc:sldMkLst>
        <pc:spChg chg="mod">
          <ac:chgData name="Sebastian Lorenz" userId="b4ddaa6b-c8bd-46a2-8b15-beb870e8b042" providerId="ADAL" clId="{3CCC095B-D9AC-4AB5-A263-6511B6478A7D}" dt="2024-02-18T17:43:24.044" v="134" actId="1076"/>
          <ac:spMkLst>
            <pc:docMk/>
            <pc:sldMk cId="2248353927" sldId="256"/>
            <ac:spMk id="2" creationId="{2BEFA3F9-B888-F5A1-1C16-6242F4B9E5B2}"/>
          </ac:spMkLst>
        </pc:spChg>
        <pc:spChg chg="mod">
          <ac:chgData name="Sebastian Lorenz" userId="b4ddaa6b-c8bd-46a2-8b15-beb870e8b042" providerId="ADAL" clId="{3CCC095B-D9AC-4AB5-A263-6511B6478A7D}" dt="2024-02-18T17:43:28.829" v="139" actId="20577"/>
          <ac:spMkLst>
            <pc:docMk/>
            <pc:sldMk cId="2248353927" sldId="256"/>
            <ac:spMk id="3" creationId="{500735C9-61CB-F473-996B-C81219E516D9}"/>
          </ac:spMkLst>
        </pc:spChg>
      </pc:sldChg>
      <pc:sldChg chg="del">
        <pc:chgData name="Sebastian Lorenz" userId="b4ddaa6b-c8bd-46a2-8b15-beb870e8b042" providerId="ADAL" clId="{3CCC095B-D9AC-4AB5-A263-6511B6478A7D}" dt="2024-02-18T17:40:39.805" v="11" actId="47"/>
        <pc:sldMkLst>
          <pc:docMk/>
          <pc:sldMk cId="914120568" sldId="257"/>
        </pc:sldMkLst>
      </pc:sldChg>
      <pc:sldChg chg="new del">
        <pc:chgData name="Sebastian Lorenz" userId="b4ddaa6b-c8bd-46a2-8b15-beb870e8b042" providerId="ADAL" clId="{3CCC095B-D9AC-4AB5-A263-6511B6478A7D}" dt="2024-02-18T17:40:48.943" v="16" actId="680"/>
        <pc:sldMkLst>
          <pc:docMk/>
          <pc:sldMk cId="1382256056" sldId="257"/>
        </pc:sldMkLst>
      </pc:sldChg>
      <pc:sldChg chg="new del">
        <pc:chgData name="Sebastian Lorenz" userId="b4ddaa6b-c8bd-46a2-8b15-beb870e8b042" providerId="ADAL" clId="{3CCC095B-D9AC-4AB5-A263-6511B6478A7D}" dt="2024-02-18T17:40:48.623" v="15" actId="680"/>
        <pc:sldMkLst>
          <pc:docMk/>
          <pc:sldMk cId="1843748717" sldId="258"/>
        </pc:sldMkLst>
      </pc:sldChg>
      <pc:sldChg chg="modSp add del mod">
        <pc:chgData name="Sebastian Lorenz" userId="b4ddaa6b-c8bd-46a2-8b15-beb870e8b042" providerId="ADAL" clId="{3CCC095B-D9AC-4AB5-A263-6511B6478A7D}" dt="2024-02-18T18:01:05.453" v="696" actId="20577"/>
        <pc:sldMkLst>
          <pc:docMk/>
          <pc:sldMk cId="1951667330" sldId="287"/>
        </pc:sldMkLst>
        <pc:spChg chg="mod">
          <ac:chgData name="Sebastian Lorenz" userId="b4ddaa6b-c8bd-46a2-8b15-beb870e8b042" providerId="ADAL" clId="{3CCC095B-D9AC-4AB5-A263-6511B6478A7D}" dt="2024-02-18T18:01:05.453" v="696" actId="20577"/>
          <ac:spMkLst>
            <pc:docMk/>
            <pc:sldMk cId="1951667330" sldId="287"/>
            <ac:spMk id="3" creationId="{3201B64D-8CFD-42B9-2589-769BF05B1189}"/>
          </ac:spMkLst>
        </pc:spChg>
        <pc:spChg chg="mod">
          <ac:chgData name="Sebastian Lorenz" userId="b4ddaa6b-c8bd-46a2-8b15-beb870e8b042" providerId="ADAL" clId="{3CCC095B-D9AC-4AB5-A263-6511B6478A7D}" dt="2024-02-18T17:52:04.814" v="158" actId="20577"/>
          <ac:spMkLst>
            <pc:docMk/>
            <pc:sldMk cId="1951667330" sldId="287"/>
            <ac:spMk id="6" creationId="{3D18D63F-0B2F-A249-A5DE-91639A95A1C2}"/>
          </ac:spMkLst>
        </pc:spChg>
      </pc:sldChg>
      <pc:sldChg chg="modSp new mod">
        <pc:chgData name="Sebastian Lorenz" userId="b4ddaa6b-c8bd-46a2-8b15-beb870e8b042" providerId="ADAL" clId="{3CCC095B-D9AC-4AB5-A263-6511B6478A7D}" dt="2024-02-18T18:00:39.221" v="694" actId="207"/>
        <pc:sldMkLst>
          <pc:docMk/>
          <pc:sldMk cId="1333404175" sldId="288"/>
        </pc:sldMkLst>
        <pc:spChg chg="mod">
          <ac:chgData name="Sebastian Lorenz" userId="b4ddaa6b-c8bd-46a2-8b15-beb870e8b042" providerId="ADAL" clId="{3CCC095B-D9AC-4AB5-A263-6511B6478A7D}" dt="2024-02-18T17:55:15.677" v="378" actId="20577"/>
          <ac:spMkLst>
            <pc:docMk/>
            <pc:sldMk cId="1333404175" sldId="288"/>
            <ac:spMk id="2" creationId="{69185751-C8D0-8821-B6E2-1A5E628BF134}"/>
          </ac:spMkLst>
        </pc:spChg>
        <pc:spChg chg="mod">
          <ac:chgData name="Sebastian Lorenz" userId="b4ddaa6b-c8bd-46a2-8b15-beb870e8b042" providerId="ADAL" clId="{3CCC095B-D9AC-4AB5-A263-6511B6478A7D}" dt="2024-02-18T18:00:39.221" v="694" actId="207"/>
          <ac:spMkLst>
            <pc:docMk/>
            <pc:sldMk cId="1333404175" sldId="288"/>
            <ac:spMk id="3" creationId="{0FA36C56-013A-1ED8-65A0-CD9A7E5D7B55}"/>
          </ac:spMkLst>
        </pc:spChg>
      </pc:sldChg>
      <pc:sldChg chg="del">
        <pc:chgData name="Sebastian Lorenz" userId="b4ddaa6b-c8bd-46a2-8b15-beb870e8b042" providerId="ADAL" clId="{3CCC095B-D9AC-4AB5-A263-6511B6478A7D}" dt="2024-02-18T17:40:38.113" v="4" actId="47"/>
        <pc:sldMkLst>
          <pc:docMk/>
          <pc:sldMk cId="3383634849" sldId="288"/>
        </pc:sldMkLst>
      </pc:sldChg>
      <pc:sldChg chg="modSp new mod">
        <pc:chgData name="Sebastian Lorenz" userId="b4ddaa6b-c8bd-46a2-8b15-beb870e8b042" providerId="ADAL" clId="{3CCC095B-D9AC-4AB5-A263-6511B6478A7D}" dt="2024-02-18T18:19:02.377" v="2056" actId="27636"/>
        <pc:sldMkLst>
          <pc:docMk/>
          <pc:sldMk cId="1069660413" sldId="289"/>
        </pc:sldMkLst>
        <pc:spChg chg="mod">
          <ac:chgData name="Sebastian Lorenz" userId="b4ddaa6b-c8bd-46a2-8b15-beb870e8b042" providerId="ADAL" clId="{3CCC095B-D9AC-4AB5-A263-6511B6478A7D}" dt="2024-02-18T18:01:29.970" v="732" actId="20577"/>
          <ac:spMkLst>
            <pc:docMk/>
            <pc:sldMk cId="1069660413" sldId="289"/>
            <ac:spMk id="2" creationId="{AD2B6A5D-9CF5-01FD-3A7C-44865A5CC455}"/>
          </ac:spMkLst>
        </pc:spChg>
        <pc:spChg chg="mod">
          <ac:chgData name="Sebastian Lorenz" userId="b4ddaa6b-c8bd-46a2-8b15-beb870e8b042" providerId="ADAL" clId="{3CCC095B-D9AC-4AB5-A263-6511B6478A7D}" dt="2024-02-18T18:19:02.377" v="2056" actId="27636"/>
          <ac:spMkLst>
            <pc:docMk/>
            <pc:sldMk cId="1069660413" sldId="289"/>
            <ac:spMk id="3" creationId="{AB591749-E156-8F73-8870-958B8E8759E0}"/>
          </ac:spMkLst>
        </pc:spChg>
      </pc:sldChg>
      <pc:sldChg chg="del">
        <pc:chgData name="Sebastian Lorenz" userId="b4ddaa6b-c8bd-46a2-8b15-beb870e8b042" providerId="ADAL" clId="{3CCC095B-D9AC-4AB5-A263-6511B6478A7D}" dt="2024-02-18T17:40:37.711" v="2" actId="47"/>
        <pc:sldMkLst>
          <pc:docMk/>
          <pc:sldMk cId="3502562996" sldId="289"/>
        </pc:sldMkLst>
      </pc:sldChg>
      <pc:sldChg chg="modSp add mod">
        <pc:chgData name="Sebastian Lorenz" userId="b4ddaa6b-c8bd-46a2-8b15-beb870e8b042" providerId="ADAL" clId="{3CCC095B-D9AC-4AB5-A263-6511B6478A7D}" dt="2024-02-18T18:19:10.447" v="2057" actId="403"/>
        <pc:sldMkLst>
          <pc:docMk/>
          <pc:sldMk cId="1230952169" sldId="290"/>
        </pc:sldMkLst>
        <pc:spChg chg="mod">
          <ac:chgData name="Sebastian Lorenz" userId="b4ddaa6b-c8bd-46a2-8b15-beb870e8b042" providerId="ADAL" clId="{3CCC095B-D9AC-4AB5-A263-6511B6478A7D}" dt="2024-02-18T18:19:10.447" v="2057" actId="403"/>
          <ac:spMkLst>
            <pc:docMk/>
            <pc:sldMk cId="1230952169" sldId="290"/>
            <ac:spMk id="3" creationId="{8A97E6DF-483A-38E1-E387-0EF0766C5213}"/>
          </ac:spMkLst>
        </pc:spChg>
      </pc:sldChg>
      <pc:sldChg chg="del">
        <pc:chgData name="Sebastian Lorenz" userId="b4ddaa6b-c8bd-46a2-8b15-beb870e8b042" providerId="ADAL" clId="{3CCC095B-D9AC-4AB5-A263-6511B6478A7D}" dt="2024-02-18T17:40:37.041" v="0" actId="47"/>
        <pc:sldMkLst>
          <pc:docMk/>
          <pc:sldMk cId="2880231392" sldId="291"/>
        </pc:sldMkLst>
      </pc:sldChg>
      <pc:sldChg chg="modSp new mod">
        <pc:chgData name="Sebastian Lorenz" userId="b4ddaa6b-c8bd-46a2-8b15-beb870e8b042" providerId="ADAL" clId="{3CCC095B-D9AC-4AB5-A263-6511B6478A7D}" dt="2024-02-18T18:10:53.635" v="1505" actId="113"/>
        <pc:sldMkLst>
          <pc:docMk/>
          <pc:sldMk cId="2904624874" sldId="291"/>
        </pc:sldMkLst>
        <pc:spChg chg="mod">
          <ac:chgData name="Sebastian Lorenz" userId="b4ddaa6b-c8bd-46a2-8b15-beb870e8b042" providerId="ADAL" clId="{3CCC095B-D9AC-4AB5-A263-6511B6478A7D}" dt="2024-02-18T18:10:43.172" v="1488" actId="20577"/>
          <ac:spMkLst>
            <pc:docMk/>
            <pc:sldMk cId="2904624874" sldId="291"/>
            <ac:spMk id="2" creationId="{30DE2BB5-F6A5-800B-A5C0-83F29FCE1617}"/>
          </ac:spMkLst>
        </pc:spChg>
        <pc:spChg chg="mod">
          <ac:chgData name="Sebastian Lorenz" userId="b4ddaa6b-c8bd-46a2-8b15-beb870e8b042" providerId="ADAL" clId="{3CCC095B-D9AC-4AB5-A263-6511B6478A7D}" dt="2024-02-18T18:10:53.635" v="1505" actId="113"/>
          <ac:spMkLst>
            <pc:docMk/>
            <pc:sldMk cId="2904624874" sldId="291"/>
            <ac:spMk id="3" creationId="{5B5F6607-95B9-8880-D984-8EF06A93F791}"/>
          </ac:spMkLst>
        </pc:spChg>
      </pc:sldChg>
      <pc:sldChg chg="del">
        <pc:chgData name="Sebastian Lorenz" userId="b4ddaa6b-c8bd-46a2-8b15-beb870e8b042" providerId="ADAL" clId="{3CCC095B-D9AC-4AB5-A263-6511B6478A7D}" dt="2024-02-18T17:40:39.370" v="10" actId="47"/>
        <pc:sldMkLst>
          <pc:docMk/>
          <pc:sldMk cId="100728047" sldId="292"/>
        </pc:sldMkLst>
      </pc:sldChg>
      <pc:sldChg chg="modSp new mod">
        <pc:chgData name="Sebastian Lorenz" userId="b4ddaa6b-c8bd-46a2-8b15-beb870e8b042" providerId="ADAL" clId="{3CCC095B-D9AC-4AB5-A263-6511B6478A7D}" dt="2024-02-18T18:18:46.973" v="2054" actId="6549"/>
        <pc:sldMkLst>
          <pc:docMk/>
          <pc:sldMk cId="2729505083" sldId="292"/>
        </pc:sldMkLst>
        <pc:spChg chg="mod">
          <ac:chgData name="Sebastian Lorenz" userId="b4ddaa6b-c8bd-46a2-8b15-beb870e8b042" providerId="ADAL" clId="{3CCC095B-D9AC-4AB5-A263-6511B6478A7D}" dt="2024-02-18T18:11:17.678" v="1533" actId="20577"/>
          <ac:spMkLst>
            <pc:docMk/>
            <pc:sldMk cId="2729505083" sldId="292"/>
            <ac:spMk id="2" creationId="{9575294F-F17F-FA96-16CE-811B787E1D34}"/>
          </ac:spMkLst>
        </pc:spChg>
        <pc:spChg chg="mod">
          <ac:chgData name="Sebastian Lorenz" userId="b4ddaa6b-c8bd-46a2-8b15-beb870e8b042" providerId="ADAL" clId="{3CCC095B-D9AC-4AB5-A263-6511B6478A7D}" dt="2024-02-18T18:18:46.973" v="2054" actId="6549"/>
          <ac:spMkLst>
            <pc:docMk/>
            <pc:sldMk cId="2729505083" sldId="292"/>
            <ac:spMk id="3" creationId="{89760C93-F971-3231-4127-024965A1CE6C}"/>
          </ac:spMkLst>
        </pc:spChg>
      </pc:sldChg>
      <pc:sldChg chg="modSp new mod">
        <pc:chgData name="Sebastian Lorenz" userId="b4ddaa6b-c8bd-46a2-8b15-beb870e8b042" providerId="ADAL" clId="{3CCC095B-D9AC-4AB5-A263-6511B6478A7D}" dt="2024-02-18T18:24:41.547" v="2116" actId="404"/>
        <pc:sldMkLst>
          <pc:docMk/>
          <pc:sldMk cId="757665809" sldId="293"/>
        </pc:sldMkLst>
        <pc:spChg chg="mod">
          <ac:chgData name="Sebastian Lorenz" userId="b4ddaa6b-c8bd-46a2-8b15-beb870e8b042" providerId="ADAL" clId="{3CCC095B-D9AC-4AB5-A263-6511B6478A7D}" dt="2024-02-18T18:20:56.624" v="2059"/>
          <ac:spMkLst>
            <pc:docMk/>
            <pc:sldMk cId="757665809" sldId="293"/>
            <ac:spMk id="2" creationId="{69C701BA-4DBC-D1F9-AD89-076E97D29BC8}"/>
          </ac:spMkLst>
        </pc:spChg>
        <pc:spChg chg="mod">
          <ac:chgData name="Sebastian Lorenz" userId="b4ddaa6b-c8bd-46a2-8b15-beb870e8b042" providerId="ADAL" clId="{3CCC095B-D9AC-4AB5-A263-6511B6478A7D}" dt="2024-02-18T18:24:41.547" v="2116" actId="404"/>
          <ac:spMkLst>
            <pc:docMk/>
            <pc:sldMk cId="757665809" sldId="293"/>
            <ac:spMk id="3" creationId="{1D1E9AA7-A6D8-D928-5B6A-857B86EA6AA7}"/>
          </ac:spMkLst>
        </pc:spChg>
      </pc:sldChg>
      <pc:sldChg chg="del">
        <pc:chgData name="Sebastian Lorenz" userId="b4ddaa6b-c8bd-46a2-8b15-beb870e8b042" providerId="ADAL" clId="{3CCC095B-D9AC-4AB5-A263-6511B6478A7D}" dt="2024-02-18T17:40:39.154" v="9" actId="47"/>
        <pc:sldMkLst>
          <pc:docMk/>
          <pc:sldMk cId="2019486798" sldId="293"/>
        </pc:sldMkLst>
      </pc:sldChg>
      <pc:sldChg chg="del">
        <pc:chgData name="Sebastian Lorenz" userId="b4ddaa6b-c8bd-46a2-8b15-beb870e8b042" providerId="ADAL" clId="{3CCC095B-D9AC-4AB5-A263-6511B6478A7D}" dt="2024-02-18T17:40:38.525" v="6" actId="47"/>
        <pc:sldMkLst>
          <pc:docMk/>
          <pc:sldMk cId="3749060612" sldId="294"/>
        </pc:sldMkLst>
      </pc:sldChg>
      <pc:sldChg chg="modSp new mod">
        <pc:chgData name="Sebastian Lorenz" userId="b4ddaa6b-c8bd-46a2-8b15-beb870e8b042" providerId="ADAL" clId="{3CCC095B-D9AC-4AB5-A263-6511B6478A7D}" dt="2024-02-18T18:26:48.943" v="2213" actId="20577"/>
        <pc:sldMkLst>
          <pc:docMk/>
          <pc:sldMk cId="3954613990" sldId="294"/>
        </pc:sldMkLst>
        <pc:spChg chg="mod">
          <ac:chgData name="Sebastian Lorenz" userId="b4ddaa6b-c8bd-46a2-8b15-beb870e8b042" providerId="ADAL" clId="{3CCC095B-D9AC-4AB5-A263-6511B6478A7D}" dt="2024-02-18T18:25:57.754" v="2141" actId="20577"/>
          <ac:spMkLst>
            <pc:docMk/>
            <pc:sldMk cId="3954613990" sldId="294"/>
            <ac:spMk id="2" creationId="{16A77780-904A-EFDB-25E3-16FDBE5B6DBF}"/>
          </ac:spMkLst>
        </pc:spChg>
        <pc:spChg chg="mod">
          <ac:chgData name="Sebastian Lorenz" userId="b4ddaa6b-c8bd-46a2-8b15-beb870e8b042" providerId="ADAL" clId="{3CCC095B-D9AC-4AB5-A263-6511B6478A7D}" dt="2024-02-18T18:26:48.943" v="2213" actId="20577"/>
          <ac:spMkLst>
            <pc:docMk/>
            <pc:sldMk cId="3954613990" sldId="294"/>
            <ac:spMk id="3" creationId="{3F6E3544-DA20-7531-AC64-E4B9412C0EE2}"/>
          </ac:spMkLst>
        </pc:spChg>
      </pc:sldChg>
      <pc:sldChg chg="modSp new mod ord">
        <pc:chgData name="Sebastian Lorenz" userId="b4ddaa6b-c8bd-46a2-8b15-beb870e8b042" providerId="ADAL" clId="{3CCC095B-D9AC-4AB5-A263-6511B6478A7D}" dt="2024-02-18T18:30:35.294" v="2309" actId="33524"/>
        <pc:sldMkLst>
          <pc:docMk/>
          <pc:sldMk cId="1123811274" sldId="295"/>
        </pc:sldMkLst>
        <pc:spChg chg="mod">
          <ac:chgData name="Sebastian Lorenz" userId="b4ddaa6b-c8bd-46a2-8b15-beb870e8b042" providerId="ADAL" clId="{3CCC095B-D9AC-4AB5-A263-6511B6478A7D}" dt="2024-02-18T18:28:51.584" v="2246" actId="20577"/>
          <ac:spMkLst>
            <pc:docMk/>
            <pc:sldMk cId="1123811274" sldId="295"/>
            <ac:spMk id="2" creationId="{260FE366-66F7-F4F3-42F7-967E9FED3D07}"/>
          </ac:spMkLst>
        </pc:spChg>
        <pc:spChg chg="mod">
          <ac:chgData name="Sebastian Lorenz" userId="b4ddaa6b-c8bd-46a2-8b15-beb870e8b042" providerId="ADAL" clId="{3CCC095B-D9AC-4AB5-A263-6511B6478A7D}" dt="2024-02-18T18:30:35.294" v="2309" actId="33524"/>
          <ac:spMkLst>
            <pc:docMk/>
            <pc:sldMk cId="1123811274" sldId="295"/>
            <ac:spMk id="3" creationId="{DA5B82F3-344F-D517-4463-D174E5A3832D}"/>
          </ac:spMkLst>
        </pc:spChg>
      </pc:sldChg>
      <pc:sldChg chg="del">
        <pc:chgData name="Sebastian Lorenz" userId="b4ddaa6b-c8bd-46a2-8b15-beb870e8b042" providerId="ADAL" clId="{3CCC095B-D9AC-4AB5-A263-6511B6478A7D}" dt="2024-02-18T17:40:38.296" v="5" actId="47"/>
        <pc:sldMkLst>
          <pc:docMk/>
          <pc:sldMk cId="3522838496" sldId="295"/>
        </pc:sldMkLst>
      </pc:sldChg>
      <pc:sldChg chg="addSp modSp new mod">
        <pc:chgData name="Sebastian Lorenz" userId="b4ddaa6b-c8bd-46a2-8b15-beb870e8b042" providerId="ADAL" clId="{3CCC095B-D9AC-4AB5-A263-6511B6478A7D}" dt="2024-02-18T18:35:20.617" v="2358" actId="404"/>
        <pc:sldMkLst>
          <pc:docMk/>
          <pc:sldMk cId="2219451433" sldId="296"/>
        </pc:sldMkLst>
        <pc:spChg chg="mod">
          <ac:chgData name="Sebastian Lorenz" userId="b4ddaa6b-c8bd-46a2-8b15-beb870e8b042" providerId="ADAL" clId="{3CCC095B-D9AC-4AB5-A263-6511B6478A7D}" dt="2024-02-18T18:32:22.833" v="2339" actId="20577"/>
          <ac:spMkLst>
            <pc:docMk/>
            <pc:sldMk cId="2219451433" sldId="296"/>
            <ac:spMk id="2" creationId="{A987E6C6-670A-79F4-B01D-CFCB80F23C93}"/>
          </ac:spMkLst>
        </pc:spChg>
        <pc:spChg chg="mod">
          <ac:chgData name="Sebastian Lorenz" userId="b4ddaa6b-c8bd-46a2-8b15-beb870e8b042" providerId="ADAL" clId="{3CCC095B-D9AC-4AB5-A263-6511B6478A7D}" dt="2024-02-18T18:35:20.617" v="2358" actId="404"/>
          <ac:spMkLst>
            <pc:docMk/>
            <pc:sldMk cId="2219451433" sldId="296"/>
            <ac:spMk id="3" creationId="{2A4FE192-9E4A-9FC1-4212-9730529E0FDF}"/>
          </ac:spMkLst>
        </pc:spChg>
        <pc:picChg chg="add mod">
          <ac:chgData name="Sebastian Lorenz" userId="b4ddaa6b-c8bd-46a2-8b15-beb870e8b042" providerId="ADAL" clId="{3CCC095B-D9AC-4AB5-A263-6511B6478A7D}" dt="2024-02-18T18:34:47.669" v="2344" actId="1076"/>
          <ac:picMkLst>
            <pc:docMk/>
            <pc:sldMk cId="2219451433" sldId="296"/>
            <ac:picMk id="5" creationId="{B3F4A767-C69B-3F1B-0F70-890A125AF5EC}"/>
          </ac:picMkLst>
        </pc:picChg>
      </pc:sldChg>
      <pc:sldChg chg="del">
        <pc:chgData name="Sebastian Lorenz" userId="b4ddaa6b-c8bd-46a2-8b15-beb870e8b042" providerId="ADAL" clId="{3CCC095B-D9AC-4AB5-A263-6511B6478A7D}" dt="2024-02-18T17:40:37.463" v="1" actId="47"/>
        <pc:sldMkLst>
          <pc:docMk/>
          <pc:sldMk cId="3587732068" sldId="297"/>
        </pc:sldMkLst>
      </pc:sldChg>
      <pc:sldChg chg="modSp new mod">
        <pc:chgData name="Sebastian Lorenz" userId="b4ddaa6b-c8bd-46a2-8b15-beb870e8b042" providerId="ADAL" clId="{3CCC095B-D9AC-4AB5-A263-6511B6478A7D}" dt="2024-02-18T18:38:56.648" v="2475" actId="20577"/>
        <pc:sldMkLst>
          <pc:docMk/>
          <pc:sldMk cId="4111264377" sldId="297"/>
        </pc:sldMkLst>
        <pc:spChg chg="mod">
          <ac:chgData name="Sebastian Lorenz" userId="b4ddaa6b-c8bd-46a2-8b15-beb870e8b042" providerId="ADAL" clId="{3CCC095B-D9AC-4AB5-A263-6511B6478A7D}" dt="2024-02-18T18:38:14.572" v="2382" actId="20577"/>
          <ac:spMkLst>
            <pc:docMk/>
            <pc:sldMk cId="4111264377" sldId="297"/>
            <ac:spMk id="2" creationId="{003E5043-C6AF-15E3-5553-EE6EB2CB639E}"/>
          </ac:spMkLst>
        </pc:spChg>
        <pc:spChg chg="mod">
          <ac:chgData name="Sebastian Lorenz" userId="b4ddaa6b-c8bd-46a2-8b15-beb870e8b042" providerId="ADAL" clId="{3CCC095B-D9AC-4AB5-A263-6511B6478A7D}" dt="2024-02-18T18:38:56.648" v="2475" actId="20577"/>
          <ac:spMkLst>
            <pc:docMk/>
            <pc:sldMk cId="4111264377" sldId="297"/>
            <ac:spMk id="3" creationId="{C26749C4-BCBA-1C50-0142-6C161EAEB04D}"/>
          </ac:spMkLst>
        </pc:spChg>
      </pc:sldChg>
      <pc:sldChg chg="del">
        <pc:chgData name="Sebastian Lorenz" userId="b4ddaa6b-c8bd-46a2-8b15-beb870e8b042" providerId="ADAL" clId="{3CCC095B-D9AC-4AB5-A263-6511B6478A7D}" dt="2024-02-18T17:40:37.911" v="3" actId="47"/>
        <pc:sldMkLst>
          <pc:docMk/>
          <pc:sldMk cId="644334680" sldId="298"/>
        </pc:sldMkLst>
      </pc:sldChg>
      <pc:sldChg chg="delSp modSp new mod">
        <pc:chgData name="Sebastian Lorenz" userId="b4ddaa6b-c8bd-46a2-8b15-beb870e8b042" providerId="ADAL" clId="{3CCC095B-D9AC-4AB5-A263-6511B6478A7D}" dt="2024-02-18T18:41:15.746" v="2588" actId="1076"/>
        <pc:sldMkLst>
          <pc:docMk/>
          <pc:sldMk cId="2799908710" sldId="298"/>
        </pc:sldMkLst>
        <pc:spChg chg="mod">
          <ac:chgData name="Sebastian Lorenz" userId="b4ddaa6b-c8bd-46a2-8b15-beb870e8b042" providerId="ADAL" clId="{3CCC095B-D9AC-4AB5-A263-6511B6478A7D}" dt="2024-02-18T18:41:15.746" v="2588" actId="1076"/>
          <ac:spMkLst>
            <pc:docMk/>
            <pc:sldMk cId="2799908710" sldId="298"/>
            <ac:spMk id="2" creationId="{81E8ABD6-1F50-9BF6-8221-EA71E0170A2B}"/>
          </ac:spMkLst>
        </pc:spChg>
        <pc:spChg chg="del mod">
          <ac:chgData name="Sebastian Lorenz" userId="b4ddaa6b-c8bd-46a2-8b15-beb870e8b042" providerId="ADAL" clId="{3CCC095B-D9AC-4AB5-A263-6511B6478A7D}" dt="2024-02-18T18:41:05.555" v="2582" actId="478"/>
          <ac:spMkLst>
            <pc:docMk/>
            <pc:sldMk cId="2799908710" sldId="298"/>
            <ac:spMk id="3" creationId="{63828899-94BB-BEF6-E9EE-0AAD0C9348C0}"/>
          </ac:spMkLst>
        </pc:spChg>
      </pc:sldChg>
      <pc:sldChg chg="del">
        <pc:chgData name="Sebastian Lorenz" userId="b4ddaa6b-c8bd-46a2-8b15-beb870e8b042" providerId="ADAL" clId="{3CCC095B-D9AC-4AB5-A263-6511B6478A7D}" dt="2024-02-18T17:40:38.954" v="8" actId="47"/>
        <pc:sldMkLst>
          <pc:docMk/>
          <pc:sldMk cId="2613948097" sldId="299"/>
        </pc:sldMkLst>
      </pc:sldChg>
      <pc:sldChg chg="del">
        <pc:chgData name="Sebastian Lorenz" userId="b4ddaa6b-c8bd-46a2-8b15-beb870e8b042" providerId="ADAL" clId="{3CCC095B-D9AC-4AB5-A263-6511B6478A7D}" dt="2024-02-18T17:40:38.736" v="7" actId="47"/>
        <pc:sldMkLst>
          <pc:docMk/>
          <pc:sldMk cId="3650081529" sldId="300"/>
        </pc:sldMkLst>
      </pc:sldChg>
    </pc:docChg>
  </pc:docChgLst>
  <pc:docChgLst>
    <pc:chgData name="Sebastian Lorenz" userId="b4ddaa6b-c8bd-46a2-8b15-beb870e8b042" providerId="ADAL" clId="{BAC14B64-B99E-4836-B894-0500791D24EA}"/>
    <pc:docChg chg="custSel addSld modSld modSection">
      <pc:chgData name="Sebastian Lorenz" userId="b4ddaa6b-c8bd-46a2-8b15-beb870e8b042" providerId="ADAL" clId="{BAC14B64-B99E-4836-B894-0500791D24EA}" dt="2024-02-19T09:12:51.298" v="332" actId="207"/>
      <pc:docMkLst>
        <pc:docMk/>
      </pc:docMkLst>
      <pc:sldChg chg="modSp mod">
        <pc:chgData name="Sebastian Lorenz" userId="b4ddaa6b-c8bd-46a2-8b15-beb870e8b042" providerId="ADAL" clId="{BAC14B64-B99E-4836-B894-0500791D24EA}" dt="2024-02-19T09:05:33.645" v="84" actId="20577"/>
        <pc:sldMkLst>
          <pc:docMk/>
          <pc:sldMk cId="2729505083" sldId="292"/>
        </pc:sldMkLst>
        <pc:spChg chg="mod">
          <ac:chgData name="Sebastian Lorenz" userId="b4ddaa6b-c8bd-46a2-8b15-beb870e8b042" providerId="ADAL" clId="{BAC14B64-B99E-4836-B894-0500791D24EA}" dt="2024-02-19T09:05:33.645" v="84" actId="20577"/>
          <ac:spMkLst>
            <pc:docMk/>
            <pc:sldMk cId="2729505083" sldId="292"/>
            <ac:spMk id="3" creationId="{89760C93-F971-3231-4127-024965A1CE6C}"/>
          </ac:spMkLst>
        </pc:spChg>
      </pc:sldChg>
      <pc:sldChg chg="modSp new mod">
        <pc:chgData name="Sebastian Lorenz" userId="b4ddaa6b-c8bd-46a2-8b15-beb870e8b042" providerId="ADAL" clId="{BAC14B64-B99E-4836-B894-0500791D24EA}" dt="2024-02-19T09:12:51.298" v="332" actId="207"/>
        <pc:sldMkLst>
          <pc:docMk/>
          <pc:sldMk cId="2557278923" sldId="299"/>
        </pc:sldMkLst>
        <pc:spChg chg="mod">
          <ac:chgData name="Sebastian Lorenz" userId="b4ddaa6b-c8bd-46a2-8b15-beb870e8b042" providerId="ADAL" clId="{BAC14B64-B99E-4836-B894-0500791D24EA}" dt="2024-02-19T09:10:27.799" v="124" actId="20577"/>
          <ac:spMkLst>
            <pc:docMk/>
            <pc:sldMk cId="2557278923" sldId="299"/>
            <ac:spMk id="2" creationId="{EB48FFF0-61DF-2F15-6225-F1743277DD5E}"/>
          </ac:spMkLst>
        </pc:spChg>
        <pc:spChg chg="mod">
          <ac:chgData name="Sebastian Lorenz" userId="b4ddaa6b-c8bd-46a2-8b15-beb870e8b042" providerId="ADAL" clId="{BAC14B64-B99E-4836-B894-0500791D24EA}" dt="2024-02-19T09:12:51.298" v="332" actId="207"/>
          <ac:spMkLst>
            <pc:docMk/>
            <pc:sldMk cId="2557278923" sldId="299"/>
            <ac:spMk id="3" creationId="{3E86A4DF-9D7E-A1AE-BD41-A13046830444}"/>
          </ac:spMkLst>
        </pc:spChg>
      </pc:sldChg>
    </pc:docChg>
  </pc:docChgLst>
  <pc:docChgLst>
    <pc:chgData name="Mark Spektor" userId="S::mark.spektor@uni-hamburg.de::9e81f1a3-fee6-4825-8052-e0ad65db3779" providerId="AD" clId="Web-{702EA0A2-1258-4C91-A289-5F01FFA827B0}"/>
    <pc:docChg chg="modSld">
      <pc:chgData name="Mark Spektor" userId="S::mark.spektor@uni-hamburg.de::9e81f1a3-fee6-4825-8052-e0ad65db3779" providerId="AD" clId="Web-{702EA0A2-1258-4C91-A289-5F01FFA827B0}" dt="2024-03-26T09:00:11.685" v="5" actId="20577"/>
      <pc:docMkLst>
        <pc:docMk/>
      </pc:docMkLst>
      <pc:sldChg chg="modSp">
        <pc:chgData name="Mark Spektor" userId="S::mark.spektor@uni-hamburg.de::9e81f1a3-fee6-4825-8052-e0ad65db3779" providerId="AD" clId="Web-{702EA0A2-1258-4C91-A289-5F01FFA827B0}" dt="2024-03-26T09:00:11.685" v="5" actId="20577"/>
        <pc:sldMkLst>
          <pc:docMk/>
          <pc:sldMk cId="1951667330" sldId="287"/>
        </pc:sldMkLst>
        <pc:spChg chg="mod">
          <ac:chgData name="Mark Spektor" userId="S::mark.spektor@uni-hamburg.de::9e81f1a3-fee6-4825-8052-e0ad65db3779" providerId="AD" clId="Web-{702EA0A2-1258-4C91-A289-5F01FFA827B0}" dt="2024-03-26T09:00:11.685" v="5" actId="20577"/>
          <ac:spMkLst>
            <pc:docMk/>
            <pc:sldMk cId="1951667330" sldId="287"/>
            <ac:spMk id="3" creationId="{3201B64D-8CFD-42B9-2589-769BF05B1189}"/>
          </ac:spMkLst>
        </pc:spChg>
      </pc:sldChg>
    </pc:docChg>
  </pc:docChgLst>
  <pc:docChgLst>
    <pc:chgData name="Sebastian Lorenz" userId="b4ddaa6b-c8bd-46a2-8b15-beb870e8b042" providerId="ADAL" clId="{0E91509B-DC23-4D8E-B7C2-E55C34648C25}"/>
    <pc:docChg chg="modSld">
      <pc:chgData name="Sebastian Lorenz" userId="b4ddaa6b-c8bd-46a2-8b15-beb870e8b042" providerId="ADAL" clId="{0E91509B-DC23-4D8E-B7C2-E55C34648C25}" dt="2024-01-22T08:50:57.472" v="56" actId="20577"/>
      <pc:docMkLst>
        <pc:docMk/>
      </pc:docMkLst>
      <pc:sldChg chg="modSp mod">
        <pc:chgData name="Sebastian Lorenz" userId="b4ddaa6b-c8bd-46a2-8b15-beb870e8b042" providerId="ADAL" clId="{0E91509B-DC23-4D8E-B7C2-E55C34648C25}" dt="2024-01-22T08:50:57.472" v="56" actId="20577"/>
        <pc:sldMkLst>
          <pc:docMk/>
          <pc:sldMk cId="2880231392" sldId="291"/>
        </pc:sldMkLst>
        <pc:spChg chg="mod">
          <ac:chgData name="Sebastian Lorenz" userId="b4ddaa6b-c8bd-46a2-8b15-beb870e8b042" providerId="ADAL" clId="{0E91509B-DC23-4D8E-B7C2-E55C34648C25}" dt="2024-01-22T08:50:57.472" v="56" actId="20577"/>
          <ac:spMkLst>
            <pc:docMk/>
            <pc:sldMk cId="2880231392" sldId="291"/>
            <ac:spMk id="2" creationId="{B71A7349-C0BF-F009-A95A-1319168B51B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Calibri" panose="020F0502020204030204" pitchFamily="34" charset="0"/>
              </a:rPr>
              <a:t>01.04.2025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Calibri" panose="020F0502020204030204" pitchFamily="34" charset="0"/>
              </a:rPr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01.04.2025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6192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06240-9D1C-3843-B28E-77756B6151FD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322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87BBD69-0BB4-4BF9-8FA3-1790EF40E038}" type="datetime1">
              <a:rPr lang="de-DE" smtClean="0"/>
              <a:t>01.04.2025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CEA08FA-082F-4541-84F6-E7178582BFFC}" type="datetime1">
              <a:rPr lang="de-DE" smtClean="0"/>
              <a:t>01.04.2025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4F0449B9-93A0-47F7-9E44-CB0554C3302A}" type="datetime1">
              <a:rPr lang="de-DE" smtClean="0"/>
              <a:t>01.04.2025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5EB3D98-9BDE-43EF-8600-DDD3749FF18D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1A92F-31D9-47B0-94A6-68716FAC00B1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7D56CE5-0FDC-4E3A-9023-471289441960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>
                <a:latin typeface="Calibri" panose="020F0502020204030204" pitchFamily="34" charset="0"/>
              </a:rPr>
              <a:t>Mark Spektor, IGK 2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3EC496EF-BB7C-47C7-8B8A-0AF1C6C4A67A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42DD965-FD6B-446B-8B27-68B86A74C988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D9B49297-1607-4781-91F8-DBFBEC6E86E9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7410A1F-FB41-45C1-B1C6-03FAEF351B2F}" type="datetime1">
              <a:rPr lang="de-DE" smtClean="0"/>
              <a:t>01.04.2025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de-DE"/>
              <a:t>Mark Spektor, IGK 2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E26498E4-EC80-434F-A1DD-3478F3A585DE}" type="datetime1">
              <a:rPr lang="de-DE" smtClean="0"/>
              <a:t>01.04.2025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 dirty="0">
                <a:latin typeface="Calibri" panose="020F0502020204030204" pitchFamily="34" charset="0"/>
              </a:rPr>
              <a:t>Mark Spektor, IGK 2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012160" y="4767263"/>
            <a:ext cx="2736303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TheSans UHH" panose="020B0502050302020203" pitchFamily="34" charset="0"/>
              </a:defRPr>
            </a:lvl1pPr>
          </a:lstStyle>
          <a:p>
            <a:r>
              <a:rPr lang="de-DE" dirty="0">
                <a:latin typeface="Calibri" panose="020F0502020204030204" pitchFamily="34" charset="0"/>
              </a:rPr>
              <a:t>8. Visualisierungen interpretieren - </a:t>
            </a:r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iso.uni-hamburg.de/fachbereich-sozoek/professuren/saam/02-lehre/abschlussarbeiten/leitfaden-saam-2023-05-24.pdf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1a-studi.de/media/wdb/zeitplan/ha/zeitmanagement-tool-hausarbeit-schreiben-1a-studi.de.xlsx" TargetMode="External"/><Relationship Id="rId2" Type="http://schemas.openxmlformats.org/officeDocument/2006/relationships/hyperlink" Target="https://www.1a-studi.de/hausarbeit/selbst-und-zeitmanagement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QLNIK8aVzAhFT7TeCHRzCzsGpmcx6YnRScK1fJH-LZ0/edit?usp=sharing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iso.uni-hamburg.de/fachbereich-sozoek/professuren/saam/02-lehre/abschlussarbeiten/leitfaden-saam-2023-05-24.pdf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mailto:Mark.Spektor@uni-hamburg.de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QLNIK8aVzAhFT7TeCHRzCzsGpmcx6YnRScK1fJH-LZ0/edit?usp=sharing" TargetMode="External"/><Relationship Id="rId2" Type="http://schemas.openxmlformats.org/officeDocument/2006/relationships/hyperlink" Target="mailto:mark.spektor@uni-hamburg.de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so.uni-hamburg.de/bibliothek/service/beratung-und-schulungen/materialien/20241017-zotero-uebung-erfassen.pdf" TargetMode="External"/><Relationship Id="rId2" Type="http://schemas.openxmlformats.org/officeDocument/2006/relationships/hyperlink" Target="https://www.wiso.uni-hamburg.de/bibliothek/service/beratung-und-schulungen/materialien/20241017-zotero-installation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BEFA3F9-B888-F5A1-1C16-6242F4B9E5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992" y="3575939"/>
            <a:ext cx="2304952" cy="370800"/>
          </a:xfrm>
        </p:spPr>
        <p:txBody>
          <a:bodyPr/>
          <a:lstStyle/>
          <a:p>
            <a:r>
              <a:rPr lang="de-DE" dirty="0"/>
              <a:t>Mark Spektor, M. Sc.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00735C9-61CB-F473-996B-C81219E51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9" y="4155926"/>
            <a:ext cx="8605464" cy="881078"/>
          </a:xfrm>
        </p:spPr>
        <p:txBody>
          <a:bodyPr/>
          <a:lstStyle/>
          <a:p>
            <a:r>
              <a:rPr lang="de-DE" dirty="0"/>
              <a:t>IGK2</a:t>
            </a:r>
            <a:br>
              <a:rPr lang="de-DE" dirty="0"/>
            </a:br>
            <a:r>
              <a:rPr lang="de-DE" sz="2000" dirty="0" smtClean="0"/>
              <a:t>1. </a:t>
            </a:r>
            <a:r>
              <a:rPr lang="de-DE" sz="1800" dirty="0" smtClean="0">
                <a:effectLst/>
                <a:ea typeface="Calibri" panose="020F0502020204030204" pitchFamily="34" charset="0"/>
              </a:rPr>
              <a:t>Einführung </a:t>
            </a:r>
            <a:r>
              <a:rPr lang="de-DE" sz="1800" dirty="0">
                <a:effectLst/>
                <a:ea typeface="Calibri" panose="020F0502020204030204" pitchFamily="34" charset="0"/>
              </a:rPr>
              <a:t>in das wissenschaftliche Arbeiten: Ziele, Struktur und </a:t>
            </a:r>
            <a:r>
              <a:rPr lang="de-DE" sz="1800" dirty="0" smtClean="0">
                <a:effectLst/>
                <a:ea typeface="Calibri" panose="020F0502020204030204" pitchFamily="34" charset="0"/>
              </a:rPr>
              <a:t>Planung</a:t>
            </a:r>
            <a:r>
              <a:rPr lang="de-DE" sz="1800" dirty="0"/>
              <a:t> </a:t>
            </a:r>
            <a:r>
              <a:rPr lang="de-DE" sz="1600" b="0" smtClean="0"/>
              <a:t>(03.04.2024)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835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C701BA-4DBC-D1F9-AD89-076E97D2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93" y="538151"/>
            <a:ext cx="5508613" cy="503882"/>
          </a:xfrm>
        </p:spPr>
        <p:txBody>
          <a:bodyPr/>
          <a:lstStyle/>
          <a:p>
            <a:r>
              <a:rPr lang="de-DE" dirty="0"/>
              <a:t>Hausarbeit: Anforderungen &amp; Umfang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D1E9AA7-A6D8-D928-5B6A-857B86EA6A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2033"/>
            <a:ext cx="9144000" cy="4101467"/>
          </a:xfrm>
        </p:spPr>
        <p:txBody>
          <a:bodyPr>
            <a:no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 smtClean="0">
                <a:latin typeface="+mj-lt"/>
              </a:rPr>
              <a:t>Umfang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10–12 Seiten Fließtext (exkl. Deckblatt, Verzeichnisse, Abbildungen, Tabellen)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Zeichenanzahl pro Seite gemäß Leitfaden der Professur</a:t>
            </a:r>
            <a:endParaRPr lang="de-DE" sz="14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Inhaltliche Schwerpunkte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 </a:t>
            </a:r>
            <a:r>
              <a:rPr lang="de-DE" sz="1400" dirty="0" smtClean="0">
                <a:solidFill>
                  <a:srgbClr val="0070C0"/>
                </a:solidFill>
                <a:latin typeface="+mj-lt"/>
              </a:rPr>
              <a:t>VWL</a:t>
            </a:r>
            <a:r>
              <a:rPr lang="de-DE" sz="1400" dirty="0" smtClean="0">
                <a:latin typeface="+mj-lt"/>
              </a:rPr>
              <a:t>	x 	</a:t>
            </a:r>
            <a:r>
              <a:rPr lang="de-DE" sz="1400" dirty="0" smtClean="0">
                <a:solidFill>
                  <a:srgbClr val="7030A0"/>
                </a:solidFill>
                <a:latin typeface="+mj-lt"/>
              </a:rPr>
              <a:t>Innovation</a:t>
            </a:r>
            <a:r>
              <a:rPr lang="de-DE" sz="1400" dirty="0">
                <a:latin typeface="+mj-lt"/>
              </a:rPr>
              <a:t>, 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Wirtschaftswachstum</a:t>
            </a:r>
            <a:r>
              <a:rPr lang="de-DE" sz="1400" dirty="0">
                <a:latin typeface="+mj-lt"/>
              </a:rPr>
              <a:t>, 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Nachhaltigkeit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Interdisziplinarität möglich – kein reines BWL-/Soziologie-Thema ohne VWL-Bezug</a:t>
            </a:r>
            <a:endParaRPr lang="de-DE" sz="14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Struktur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Abstract, Einführung, konzeptioneller Hintergrund, </a:t>
            </a:r>
            <a:r>
              <a:rPr lang="de-DE" sz="1400" dirty="0" smtClean="0">
                <a:latin typeface="+mj-lt"/>
              </a:rPr>
              <a:t>Methodik (</a:t>
            </a:r>
            <a:r>
              <a:rPr lang="de-DE" sz="1400" dirty="0" smtClean="0">
                <a:solidFill>
                  <a:srgbClr val="7030A0"/>
                </a:solidFill>
                <a:latin typeface="+mj-lt"/>
              </a:rPr>
              <a:t>Literaturauswahl</a:t>
            </a:r>
            <a:r>
              <a:rPr lang="de-DE" sz="1400" dirty="0" smtClean="0">
                <a:latin typeface="+mj-lt"/>
              </a:rPr>
              <a:t>), </a:t>
            </a:r>
            <a:r>
              <a:rPr lang="de-DE" sz="1400" dirty="0">
                <a:latin typeface="+mj-lt"/>
              </a:rPr>
              <a:t>Ergebnisse &amp; Diskussion, </a:t>
            </a:r>
            <a:r>
              <a:rPr lang="de-DE" sz="1400" dirty="0" smtClean="0">
                <a:latin typeface="+mj-lt"/>
              </a:rPr>
              <a:t>Fazit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KI-Integration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KI-Nutzung erlaubt – Verantwortung für Inhalte bleibt; </a:t>
            </a:r>
            <a:r>
              <a:rPr lang="de-DE" sz="1350" u="sng" dirty="0" smtClean="0">
                <a:solidFill>
                  <a:srgbClr val="0070C0"/>
                </a:solidFill>
                <a:latin typeface="+mj-lt"/>
              </a:rPr>
              <a:t>abgegebene Inhalte mündlich verteidigen können</a:t>
            </a:r>
            <a:r>
              <a:rPr lang="de-DE" sz="1350" dirty="0" smtClean="0">
                <a:latin typeface="+mj-lt"/>
              </a:rPr>
              <a:t>!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u="sng" dirty="0">
                <a:solidFill>
                  <a:srgbClr val="7030A0"/>
                </a:solidFill>
                <a:latin typeface="+mj-lt"/>
              </a:rPr>
              <a:t>Offenlegung in der Eigenständigkeitserklärung erforderlich</a:t>
            </a:r>
            <a:endParaRPr lang="de-DE" sz="1400" u="sng" dirty="0" smtClean="0">
              <a:solidFill>
                <a:srgbClr val="7030A0"/>
              </a:solidFill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solidFill>
                  <a:srgbClr val="C00000"/>
                </a:solidFill>
                <a:latin typeface="+mj-lt"/>
              </a:rPr>
              <a:t>Bitte die Regelungen zur Verwendung von KI im Leitfaden der Professur beachten!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u="sng" dirty="0">
              <a:solidFill>
                <a:srgbClr val="7030A0"/>
              </a:solidFill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Quellen &amp; Integrität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Mindestens 5-7 wissenschaftliche Quellen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Plagiatsprüfung; Selbstständigkeitserklärung 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inkl. KI-Vermerk</a:t>
            </a:r>
            <a:endParaRPr lang="de-DE" sz="1400" dirty="0" smtClean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DF6D3F-DB5E-858A-618E-C61585FC21E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10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C701BA-4DBC-D1F9-AD89-076E97D2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93" y="538151"/>
            <a:ext cx="5922659" cy="503882"/>
          </a:xfrm>
        </p:spPr>
        <p:txBody>
          <a:bodyPr/>
          <a:lstStyle/>
          <a:p>
            <a:r>
              <a:rPr lang="de-DE" dirty="0"/>
              <a:t>ChatGPT und KI-Tools in der Hausarbeit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D1E9AA7-A6D8-D928-5B6A-857B86EA6A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2033"/>
            <a:ext cx="9144000" cy="4101467"/>
          </a:xfrm>
        </p:spPr>
        <p:txBody>
          <a:bodyPr>
            <a:no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Richtlinien zur Nutzung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KI-Tools als </a:t>
            </a:r>
            <a:r>
              <a:rPr lang="de-DE" sz="1400" dirty="0">
                <a:solidFill>
                  <a:srgbClr val="00B050"/>
                </a:solidFill>
                <a:latin typeface="+mj-lt"/>
              </a:rPr>
              <a:t>Unterstützung</a:t>
            </a:r>
            <a:r>
              <a:rPr lang="de-DE" sz="1400" dirty="0">
                <a:latin typeface="+mj-lt"/>
              </a:rPr>
              <a:t>, </a:t>
            </a:r>
            <a:r>
              <a:rPr lang="de-DE" sz="1400" dirty="0">
                <a:solidFill>
                  <a:srgbClr val="FF0000"/>
                </a:solidFill>
                <a:latin typeface="+mj-lt"/>
              </a:rPr>
              <a:t>nicht</a:t>
            </a:r>
            <a:r>
              <a:rPr lang="de-DE" sz="1400" dirty="0">
                <a:latin typeface="+mj-lt"/>
              </a:rPr>
              <a:t> als </a:t>
            </a:r>
            <a:r>
              <a:rPr lang="de-DE" sz="1400" dirty="0">
                <a:solidFill>
                  <a:srgbClr val="FF0000"/>
                </a:solidFill>
                <a:latin typeface="+mj-lt"/>
              </a:rPr>
              <a:t>Ersatz</a:t>
            </a:r>
            <a:r>
              <a:rPr lang="de-DE" sz="1400" dirty="0">
                <a:latin typeface="+mj-lt"/>
              </a:rPr>
              <a:t> für eigenständige Analyse und kritisches Denken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5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 smtClean="0">
                <a:latin typeface="+mj-lt"/>
              </a:rPr>
              <a:t>Quellenangaben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KI-Unterstützung </a:t>
            </a:r>
            <a:r>
              <a:rPr lang="de-DE" sz="1400" dirty="0">
                <a:latin typeface="+mj-lt"/>
              </a:rPr>
              <a:t>bei Ideenfindung und Strukturierung erlaubt, Quellen für Fakten </a:t>
            </a:r>
            <a:r>
              <a:rPr lang="de-DE" sz="1400" dirty="0" smtClean="0">
                <a:latin typeface="+mj-lt"/>
              </a:rPr>
              <a:t>erforderlich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Alles, was über Allgemeinwissen eines Abiturienten hinaus geht, muss belegt werden!</a:t>
            </a:r>
            <a:endParaRPr lang="de-DE" sz="14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dirty="0" smtClean="0">
                <a:latin typeface="+mj-lt"/>
              </a:rPr>
              <a:t>(</a:t>
            </a:r>
            <a:r>
              <a:rPr lang="de-DE" sz="1200" dirty="0" err="1" smtClean="0">
                <a:solidFill>
                  <a:srgbClr val="7030A0"/>
                </a:solidFill>
                <a:latin typeface="+mj-lt"/>
              </a:rPr>
              <a:t>vlt</a:t>
            </a:r>
            <a:r>
              <a:rPr lang="de-DE" sz="1200" dirty="0" smtClean="0">
                <a:solidFill>
                  <a:srgbClr val="7030A0"/>
                </a:solidFill>
                <a:latin typeface="+mj-lt"/>
              </a:rPr>
              <a:t>. müsst ihr dann [echte!] Quellen suchen für das, was KI euch schreibt</a:t>
            </a:r>
            <a:r>
              <a:rPr lang="de-DE" sz="1400" dirty="0" smtClean="0">
                <a:latin typeface="+mj-lt"/>
              </a:rPr>
              <a:t>)</a:t>
            </a:r>
            <a:endParaRPr lang="de-DE" sz="20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>
                <a:latin typeface="+mj-lt"/>
              </a:rPr>
              <a:t>Akademische Integrität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Verwendung von KI zur </a:t>
            </a:r>
            <a:r>
              <a:rPr lang="de-DE" sz="1400" dirty="0">
                <a:solidFill>
                  <a:srgbClr val="00B050"/>
                </a:solidFill>
                <a:latin typeface="+mj-lt"/>
              </a:rPr>
              <a:t>Verbesserung</a:t>
            </a:r>
            <a:r>
              <a:rPr lang="de-DE" sz="1400" dirty="0">
                <a:latin typeface="+mj-lt"/>
              </a:rPr>
              <a:t> der Forschungsqualität, </a:t>
            </a:r>
            <a:r>
              <a:rPr lang="de-DE" sz="1400" dirty="0">
                <a:solidFill>
                  <a:srgbClr val="FF0000"/>
                </a:solidFill>
                <a:latin typeface="+mj-lt"/>
              </a:rPr>
              <a:t>nicht</a:t>
            </a:r>
            <a:r>
              <a:rPr lang="de-DE" sz="1400" dirty="0">
                <a:latin typeface="+mj-lt"/>
              </a:rPr>
              <a:t> zur </a:t>
            </a:r>
            <a:r>
              <a:rPr lang="de-DE" sz="1400" dirty="0">
                <a:solidFill>
                  <a:srgbClr val="FF0000"/>
                </a:solidFill>
                <a:latin typeface="+mj-lt"/>
              </a:rPr>
              <a:t>Umgehung</a:t>
            </a:r>
            <a:r>
              <a:rPr lang="de-DE" sz="1400" dirty="0">
                <a:latin typeface="+mj-lt"/>
              </a:rPr>
              <a:t> von </a:t>
            </a:r>
            <a:r>
              <a:rPr lang="de-DE" sz="1400" dirty="0" smtClean="0">
                <a:solidFill>
                  <a:srgbClr val="FF0000"/>
                </a:solidFill>
                <a:latin typeface="+mj-lt"/>
              </a:rPr>
              <a:t>Eigenleistung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smtClean="0">
                <a:latin typeface="+mj-lt"/>
              </a:rPr>
              <a:t>(</a:t>
            </a:r>
            <a:r>
              <a:rPr lang="de-DE" sz="1100" dirty="0" smtClean="0">
                <a:solidFill>
                  <a:srgbClr val="0070C0"/>
                </a:solidFill>
                <a:latin typeface="+mj-lt"/>
              </a:rPr>
              <a:t>wir erwarten Qualität</a:t>
            </a:r>
            <a:r>
              <a:rPr lang="de-DE" sz="1400" dirty="0" smtClean="0">
                <a:latin typeface="+mj-lt"/>
              </a:rPr>
              <a:t>)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 smtClean="0">
                <a:latin typeface="+mj-lt"/>
              </a:rPr>
              <a:t>Eigenständigkeitserklärung</a:t>
            </a:r>
            <a:r>
              <a:rPr lang="de-DE" sz="1400" dirty="0">
                <a:latin typeface="+mj-lt"/>
              </a:rPr>
              <a:t>: </a:t>
            </a:r>
            <a:r>
              <a:rPr lang="de-DE" sz="1400" dirty="0" smtClean="0">
                <a:latin typeface="+mj-lt"/>
              </a:rPr>
              <a:t>	Offenlegung </a:t>
            </a:r>
            <a:r>
              <a:rPr lang="de-DE" sz="1400" dirty="0">
                <a:latin typeface="+mj-lt"/>
              </a:rPr>
              <a:t>der Nutzung von </a:t>
            </a:r>
            <a:r>
              <a:rPr lang="de-DE" sz="1400" dirty="0" smtClean="0">
                <a:latin typeface="+mj-lt"/>
              </a:rPr>
              <a:t>KI-Tools	</a:t>
            </a:r>
            <a:endParaRPr lang="de-DE" sz="14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400" u="sng" dirty="0" smtClean="0">
                <a:latin typeface="+mj-lt"/>
              </a:rPr>
              <a:t>Kritische </a:t>
            </a:r>
            <a:r>
              <a:rPr lang="de-DE" sz="1400" u="sng" dirty="0">
                <a:latin typeface="+mj-lt"/>
              </a:rPr>
              <a:t>Überprüfung</a:t>
            </a:r>
            <a:r>
              <a:rPr lang="de-DE" sz="1400" dirty="0" smtClean="0">
                <a:latin typeface="+mj-lt"/>
              </a:rPr>
              <a:t>:</a:t>
            </a:r>
            <a:endParaRPr lang="de-DE" sz="140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Inhalte von KI-Tools müssen kritisch geprüft und auf Richtigkeit validiert werden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Eigenständige </a:t>
            </a:r>
            <a:r>
              <a:rPr lang="de-DE" sz="1400" dirty="0" smtClean="0">
                <a:latin typeface="+mj-lt"/>
              </a:rPr>
              <a:t>Überarbeitung, Integration </a:t>
            </a:r>
            <a:r>
              <a:rPr lang="de-DE" sz="1400" dirty="0">
                <a:latin typeface="+mj-lt"/>
              </a:rPr>
              <a:t>und Anpassung </a:t>
            </a:r>
            <a:r>
              <a:rPr lang="de-DE" sz="1400" dirty="0" smtClean="0">
                <a:latin typeface="+mj-lt"/>
              </a:rPr>
              <a:t>KI-generierter </a:t>
            </a:r>
            <a:r>
              <a:rPr lang="de-DE" sz="1400" dirty="0">
                <a:latin typeface="+mj-lt"/>
              </a:rPr>
              <a:t>Inhalte </a:t>
            </a:r>
            <a:r>
              <a:rPr lang="de-DE" sz="1400" dirty="0" smtClean="0">
                <a:latin typeface="+mj-lt"/>
              </a:rPr>
              <a:t>notwendig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DF6D3F-DB5E-858A-618E-C61585FC21E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11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56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C701BA-4DBC-D1F9-AD89-076E97D2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670" y="538151"/>
            <a:ext cx="5922659" cy="503882"/>
          </a:xfrm>
        </p:spPr>
        <p:txBody>
          <a:bodyPr/>
          <a:lstStyle/>
          <a:p>
            <a:pPr algn="ctr"/>
            <a:r>
              <a:rPr lang="de-DE" dirty="0"/>
              <a:t>Bewertungskriterien der Hausarbeit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D1E9AA7-A6D8-D928-5B6A-857B86EA6A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2033"/>
            <a:ext cx="9144000" cy="4101467"/>
          </a:xfrm>
        </p:spPr>
        <p:txBody>
          <a:bodyPr>
            <a:noAutofit/>
          </a:bodyPr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Fragestellung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Klarheit und Ambition der Forschungsfrage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Relevanz und Originalität der </a:t>
            </a:r>
            <a:r>
              <a:rPr lang="de-DE" sz="1350" dirty="0" smtClean="0">
                <a:latin typeface="+mj-lt"/>
              </a:rPr>
              <a:t>Themenwahl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Methodik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Nachvollziehbare Literatursuche (Suchbegriffe, Quellenwahl, Kriterien</a:t>
            </a:r>
            <a:r>
              <a:rPr lang="de-DE" sz="1350" dirty="0" smtClean="0">
                <a:latin typeface="+mj-lt"/>
              </a:rPr>
              <a:t>)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Transparenz der Recherchewege und Auswahlentscheidungen</a:t>
            </a:r>
            <a:endParaRPr lang="de-DE" sz="135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/>
              <a:t>Literaturarbeit</a:t>
            </a:r>
            <a:r>
              <a:rPr lang="de-DE" sz="1350" dirty="0"/>
              <a:t>: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/>
              <a:t>Umfang und Tiefe der recherchierten Literatur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Kritische Auseinandersetzung mit zentralen Quellen</a:t>
            </a:r>
            <a:endParaRPr lang="de-DE" sz="1350" dirty="0" smtClean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5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Ergebnisse und Diskussion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Logische Einordnung der Literatur in Bezug auf die Forschungsfrage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Reflexion wirtschaftspolitischer oder gesellschaftlicher Implikationen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de-DE" sz="5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 smtClean="0">
                <a:latin typeface="+mj-lt"/>
              </a:rPr>
              <a:t>Form </a:t>
            </a:r>
            <a:r>
              <a:rPr lang="de-DE" sz="1350" u="sng" dirty="0">
                <a:latin typeface="+mj-lt"/>
              </a:rPr>
              <a:t>und Sprache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Präzise, klare und kohärente Ausdrucksweise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Einhaltung formaler Vorgaben</a:t>
            </a:r>
            <a:r>
              <a:rPr lang="de-DE" sz="1350" dirty="0" smtClean="0">
                <a:latin typeface="+mj-lt"/>
              </a:rPr>
              <a:t>	(</a:t>
            </a:r>
            <a:r>
              <a:rPr lang="de-DE" sz="1300" i="1" dirty="0" smtClean="0">
                <a:solidFill>
                  <a:srgbClr val="7030A0"/>
                </a:solidFill>
                <a:latin typeface="+mj-lt"/>
                <a:hlinkClick r:id="rId2"/>
              </a:rPr>
              <a:t>Leitfaden der Professur</a:t>
            </a:r>
            <a:r>
              <a:rPr lang="de-DE" sz="1350" dirty="0" smtClean="0">
                <a:latin typeface="+mj-lt"/>
              </a:rPr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0DF6D3F-DB5E-858A-618E-C61585FC21E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12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87E6C6-670A-79F4-B01D-CFCB80F23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521" y="559992"/>
            <a:ext cx="2480683" cy="503882"/>
          </a:xfrm>
        </p:spPr>
        <p:txBody>
          <a:bodyPr/>
          <a:lstStyle/>
          <a:p>
            <a:r>
              <a:rPr lang="de-DE" dirty="0" smtClean="0"/>
              <a:t>Der Schreibplan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4FE192-9E4A-9FC1-4212-9730529E0F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-29556" y="1779663"/>
            <a:ext cx="2506959" cy="2880320"/>
          </a:xfrm>
        </p:spPr>
        <p:txBody>
          <a:bodyPr>
            <a:normAutofit/>
          </a:bodyPr>
          <a:lstStyle/>
          <a:p>
            <a:r>
              <a:rPr lang="de-DE" sz="1200" dirty="0"/>
              <a:t>Quelle:</a:t>
            </a:r>
          </a:p>
          <a:p>
            <a:r>
              <a:rPr lang="de-DE" sz="1200" dirty="0">
                <a:hlinkClick r:id="rId2"/>
              </a:rPr>
              <a:t>https://www.1a-studi.de/hausarbeit/selbst-und-zeitmanagement</a:t>
            </a:r>
            <a:endParaRPr lang="de-DE" sz="1200" dirty="0"/>
          </a:p>
          <a:p>
            <a:endParaRPr lang="de-DE" dirty="0"/>
          </a:p>
          <a:p>
            <a:r>
              <a:rPr lang="de-DE" sz="1200" dirty="0"/>
              <a:t>Excel von </a:t>
            </a:r>
            <a:r>
              <a:rPr lang="de-DE" sz="1200" dirty="0" smtClean="0"/>
              <a:t>1a-studi.de:</a:t>
            </a:r>
            <a:endParaRPr lang="de-DE" sz="1200" dirty="0"/>
          </a:p>
          <a:p>
            <a:r>
              <a:rPr lang="de-DE" sz="1200" dirty="0">
                <a:hlinkClick r:id="rId3"/>
              </a:rPr>
              <a:t>https://www.1a-studi.de/media/wdb/zeitplan/ha/zeitmanagement-tool-hausarbeit-schreiben-1a-studi.de.xlsx</a:t>
            </a:r>
            <a:endParaRPr lang="de-DE" sz="1200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3E7E5C-E5FD-755E-312E-68D4906AD1E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13</a:t>
            </a:fld>
            <a:endParaRPr lang="de-DE" dirty="0">
              <a:latin typeface="Calibri" panose="020F050202020403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3F4A767-C69B-3F1B-0F70-890A125AF5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561"/>
          <a:stretch/>
        </p:blipFill>
        <p:spPr>
          <a:xfrm>
            <a:off x="2477403" y="1063875"/>
            <a:ext cx="6603036" cy="359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51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87E6C6-670A-79F4-B01D-CFCB80F23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7" y="542142"/>
            <a:ext cx="6984776" cy="503882"/>
          </a:xfrm>
        </p:spPr>
        <p:txBody>
          <a:bodyPr/>
          <a:lstStyle/>
          <a:p>
            <a:r>
              <a:rPr lang="de-DE" dirty="0"/>
              <a:t>Schreibplan einer Hausarbeit: Struktur &amp; Nutzen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3E7E5C-E5FD-755E-312E-68D4906AD1E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14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1D1E9AA7-A6D8-D928-5B6A-857B86EA6A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2033"/>
            <a:ext cx="9144000" cy="4101467"/>
          </a:xfrm>
        </p:spPr>
        <p:txBody>
          <a:bodyPr>
            <a:noAutofit/>
          </a:bodyPr>
          <a:lstStyle/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 smtClean="0">
                <a:latin typeface="+mj-lt"/>
              </a:rPr>
              <a:t>Strukturierte </a:t>
            </a:r>
            <a:r>
              <a:rPr lang="de-DE" sz="1350" dirty="0">
                <a:latin typeface="+mj-lt"/>
              </a:rPr>
              <a:t>Übersicht der Inhalte und des Aufbaus der </a:t>
            </a:r>
            <a:r>
              <a:rPr lang="de-DE" sz="1350" dirty="0" smtClean="0">
                <a:latin typeface="+mj-lt"/>
              </a:rPr>
              <a:t>Hausarbeit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8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Bedeutung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Fördert klares Denken und zielgerichtetes Schreiben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Erleichtert die Organisation und Priorisierung von Forschungs- und </a:t>
            </a:r>
            <a:r>
              <a:rPr lang="de-DE" sz="1350" dirty="0" smtClean="0">
                <a:latin typeface="+mj-lt"/>
              </a:rPr>
              <a:t>Schreibphasen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8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Vorteile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Effizienz: </a:t>
            </a:r>
            <a:r>
              <a:rPr lang="de-DE" sz="1350" dirty="0" smtClean="0">
                <a:latin typeface="+mj-lt"/>
              </a:rPr>
              <a:t>			Spart </a:t>
            </a:r>
            <a:r>
              <a:rPr lang="de-DE" sz="1350" dirty="0">
                <a:latin typeface="+mj-lt"/>
              </a:rPr>
              <a:t>Zeit durch Minimierung von Umstrukturierungen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Kohärenz: </a:t>
            </a:r>
            <a:r>
              <a:rPr lang="de-DE" sz="1350" dirty="0" smtClean="0">
                <a:latin typeface="+mj-lt"/>
              </a:rPr>
              <a:t>			Sichert </a:t>
            </a:r>
            <a:r>
              <a:rPr lang="de-DE" sz="1350" dirty="0">
                <a:latin typeface="+mj-lt"/>
              </a:rPr>
              <a:t>einen logischen Fluss und Zusammenhang der Argumentation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Überblick: </a:t>
            </a:r>
            <a:r>
              <a:rPr lang="de-DE" sz="1350" dirty="0" smtClean="0">
                <a:latin typeface="+mj-lt"/>
              </a:rPr>
              <a:t>			Hilft</a:t>
            </a:r>
            <a:r>
              <a:rPr lang="de-DE" sz="1350" dirty="0">
                <a:latin typeface="+mj-lt"/>
              </a:rPr>
              <a:t>, den Fokus zu bewahren und den Fortschritt zu überwachen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Anpassungsfähigkeit: </a:t>
            </a:r>
            <a:r>
              <a:rPr lang="de-DE" sz="1350" dirty="0" smtClean="0">
                <a:latin typeface="+mj-lt"/>
              </a:rPr>
              <a:t>	Ermöglicht </a:t>
            </a:r>
            <a:r>
              <a:rPr lang="de-DE" sz="1350" dirty="0">
                <a:latin typeface="+mj-lt"/>
              </a:rPr>
              <a:t>gezielte Anpassungen während des </a:t>
            </a:r>
            <a:r>
              <a:rPr lang="de-DE" sz="1350" dirty="0" smtClean="0">
                <a:latin typeface="+mj-lt"/>
              </a:rPr>
              <a:t>Schreibprozesses</a:t>
            </a: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800" dirty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u="sng" dirty="0">
                <a:latin typeface="+mj-lt"/>
              </a:rPr>
              <a:t>Umsetzung</a:t>
            </a:r>
            <a:r>
              <a:rPr lang="de-DE" sz="1350" dirty="0" smtClean="0">
                <a:latin typeface="+mj-lt"/>
              </a:rPr>
              <a:t>: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Beginn mit der Gliederung der </a:t>
            </a:r>
            <a:r>
              <a:rPr lang="de-DE" sz="1350" dirty="0" smtClean="0">
                <a:latin typeface="+mj-lt"/>
              </a:rPr>
              <a:t>Haupt- und Nebenprozesse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Zuweisung von Forschungs- und Schreibzielen zu spezifischen </a:t>
            </a:r>
            <a:r>
              <a:rPr lang="de-DE" sz="1350" dirty="0" smtClean="0">
                <a:latin typeface="+mj-lt"/>
              </a:rPr>
              <a:t>Abschnitten. 		(</a:t>
            </a:r>
            <a:r>
              <a:rPr lang="de-DE" sz="1300" dirty="0">
                <a:solidFill>
                  <a:srgbClr val="0070C0"/>
                </a:solidFill>
                <a:latin typeface="+mj-lt"/>
              </a:rPr>
              <a:t>z</a:t>
            </a:r>
            <a:r>
              <a:rPr lang="de-DE" sz="1300" dirty="0" smtClean="0">
                <a:solidFill>
                  <a:srgbClr val="0070C0"/>
                </a:solidFill>
                <a:latin typeface="+mj-lt"/>
              </a:rPr>
              <a:t>eitliche Zuweisung</a:t>
            </a:r>
            <a:r>
              <a:rPr lang="de-DE" sz="1350" dirty="0" smtClean="0">
                <a:latin typeface="+mj-lt"/>
              </a:rPr>
              <a:t>)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r>
              <a:rPr lang="de-DE" sz="1350" dirty="0">
                <a:latin typeface="+mj-lt"/>
              </a:rPr>
              <a:t>Einplanung von Meilensteinen für die Fertigstellung von </a:t>
            </a:r>
            <a:r>
              <a:rPr lang="de-DE" sz="1350" dirty="0" smtClean="0">
                <a:latin typeface="+mj-lt"/>
              </a:rPr>
              <a:t>Abschnitten			(</a:t>
            </a:r>
            <a:r>
              <a:rPr lang="de-DE" sz="1300" dirty="0" smtClean="0">
                <a:solidFill>
                  <a:srgbClr val="0070C0"/>
                </a:solidFill>
                <a:latin typeface="+mj-lt"/>
              </a:rPr>
              <a:t>z.B. 8 Quellen finden</a:t>
            </a:r>
            <a:r>
              <a:rPr lang="de-DE" sz="1350" dirty="0" smtClean="0">
                <a:latin typeface="+mj-lt"/>
              </a:rPr>
              <a:t>)</a:t>
            </a:r>
            <a:endParaRPr lang="de-DE" sz="1350" dirty="0">
              <a:latin typeface="+mj-lt"/>
            </a:endParaRPr>
          </a:p>
          <a:p>
            <a:pPr marL="342900" indent="-342900">
              <a:spcBef>
                <a:spcPts val="100"/>
              </a:spcBef>
              <a:spcAft>
                <a:spcPts val="100"/>
              </a:spcAft>
              <a:buFont typeface="Courier New" panose="02070309020205020404" pitchFamily="49" charset="0"/>
              <a:buChar char="o"/>
            </a:pPr>
            <a:endParaRPr lang="de-DE" sz="800" dirty="0" smtClean="0">
              <a:latin typeface="+mj-lt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de-DE" sz="1350" dirty="0" smtClean="0">
                <a:solidFill>
                  <a:srgbClr val="7030A0"/>
                </a:solidFill>
                <a:latin typeface="+mj-lt"/>
              </a:rPr>
              <a:t>Tipp</a:t>
            </a:r>
            <a:r>
              <a:rPr lang="de-DE" sz="1350" dirty="0" smtClean="0">
                <a:latin typeface="+mj-lt"/>
              </a:rPr>
              <a:t>:	Das ganze Semester den Plan aktualisieren und umsetzen. Immer griffbereit haben.</a:t>
            </a:r>
            <a:endParaRPr lang="de-DE" sz="135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9075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E8ABD6-1F50-9BF6-8221-EA71E0170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5" y="518322"/>
            <a:ext cx="4032448" cy="503882"/>
          </a:xfrm>
        </p:spPr>
        <p:txBody>
          <a:bodyPr/>
          <a:lstStyle/>
          <a:p>
            <a:pPr algn="ctr"/>
            <a:r>
              <a:rPr lang="de-DE" dirty="0" smtClean="0"/>
              <a:t>Fragen </a:t>
            </a:r>
            <a:r>
              <a:rPr lang="de-DE" dirty="0"/>
              <a:t>zur Veranstaltung?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14D87A-F070-1307-ED03-58E4F6E78CE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15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09B4ECC-89E7-262B-F5DA-05153E0E13C7}"/>
              </a:ext>
            </a:extLst>
          </p:cNvPr>
          <p:cNvSpPr txBox="1"/>
          <p:nvPr/>
        </p:nvSpPr>
        <p:spPr>
          <a:xfrm>
            <a:off x="0" y="1203598"/>
            <a:ext cx="914399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Alle </a:t>
            </a:r>
            <a:r>
              <a:rPr lang="de-DE" sz="2000" b="0" i="0" u="none" strike="noStrike" baseline="0" dirty="0" err="1" smtClean="0">
                <a:solidFill>
                  <a:srgbClr val="3B515B"/>
                </a:solidFill>
              </a:rPr>
              <a:t>Slides</a:t>
            </a: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 auf OpenOlat am Tag der</a:t>
            </a:r>
            <a:r>
              <a:rPr lang="de-DE" sz="2000" b="0" i="0" u="none" strike="noStrike" dirty="0" smtClean="0">
                <a:solidFill>
                  <a:srgbClr val="3B515B"/>
                </a:solidFill>
              </a:rPr>
              <a:t> jeweiligen LV</a:t>
            </a:r>
            <a:endParaRPr lang="de-DE" sz="2000" b="0" i="0" u="none" strike="noStrike" baseline="0" dirty="0">
              <a:solidFill>
                <a:srgbClr val="3B515B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2000" b="0" i="0" u="none" strike="noStrike" baseline="0" dirty="0" err="1" smtClean="0">
                <a:solidFill>
                  <a:srgbClr val="3B515B"/>
                </a:solidFill>
              </a:rPr>
              <a:t>Partner:in</a:t>
            </a:r>
            <a:r>
              <a:rPr lang="de-DE" sz="2000" b="0" i="0" u="none" strike="noStrike" dirty="0" smtClean="0">
                <a:solidFill>
                  <a:srgbClr val="3B515B"/>
                </a:solidFill>
              </a:rPr>
              <a:t> für Peer-Feedback über </a:t>
            </a: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Zufallsgenerator</a:t>
            </a:r>
            <a:endParaRPr lang="de-DE" sz="2000" b="0" i="0" u="none" strike="noStrike" baseline="0" dirty="0">
              <a:solidFill>
                <a:srgbClr val="3B515B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Eintragen </a:t>
            </a:r>
            <a:r>
              <a:rPr lang="de-DE" sz="2000" b="0" i="0" u="none" strike="noStrike" baseline="0" dirty="0">
                <a:solidFill>
                  <a:srgbClr val="3B515B"/>
                </a:solidFill>
              </a:rPr>
              <a:t>für individuelles </a:t>
            </a: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Feedback:</a:t>
            </a:r>
            <a:r>
              <a:rPr lang="de-DE" sz="2000" b="0" i="0" u="none" strike="noStrike" dirty="0" smtClean="0">
                <a:solidFill>
                  <a:srgbClr val="3B515B"/>
                </a:solidFill>
              </a:rPr>
              <a:t> </a:t>
            </a:r>
            <a:r>
              <a:rPr lang="de-DE" sz="800" dirty="0" smtClean="0">
                <a:solidFill>
                  <a:srgbClr val="3B515B"/>
                </a:solidFill>
                <a:hlinkClick r:id="rId2"/>
              </a:rPr>
              <a:t>https</a:t>
            </a:r>
            <a:r>
              <a:rPr lang="de-DE" sz="800" dirty="0">
                <a:solidFill>
                  <a:srgbClr val="3B515B"/>
                </a:solidFill>
                <a:hlinkClick r:id="rId2"/>
              </a:rPr>
              <a:t>://</a:t>
            </a:r>
            <a:r>
              <a:rPr lang="de-DE" sz="800" dirty="0" smtClean="0">
                <a:solidFill>
                  <a:srgbClr val="3B515B"/>
                </a:solidFill>
                <a:hlinkClick r:id="rId2"/>
              </a:rPr>
              <a:t>docs.google.com/document/d/1QLNIK8aVzAhFT7TeCHRzCzsGpmcx6YnRScK1fJH-LZ0/edit?usp=sharing</a:t>
            </a:r>
            <a:r>
              <a:rPr lang="de-DE" sz="800" dirty="0" smtClean="0">
                <a:solidFill>
                  <a:srgbClr val="3B515B"/>
                </a:solidFill>
              </a:rPr>
              <a:t> </a:t>
            </a:r>
            <a:endParaRPr lang="de-DE" sz="800" dirty="0">
              <a:solidFill>
                <a:srgbClr val="3B515B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Anwesenheitspflicht</a:t>
            </a:r>
            <a:r>
              <a:rPr lang="de-DE" sz="2000" b="0" i="0" u="none" strike="noStrike" baseline="0" dirty="0">
                <a:solidFill>
                  <a:srgbClr val="3B515B"/>
                </a:solidFill>
              </a:rPr>
              <a:t>: max. 3x pro Semester Fehlen ohne </a:t>
            </a:r>
            <a:r>
              <a:rPr lang="de-DE" sz="2000" b="0" i="0" u="none" strike="noStrike" baseline="0" dirty="0" smtClean="0">
                <a:solidFill>
                  <a:srgbClr val="3B515B"/>
                </a:solidFill>
              </a:rPr>
              <a:t>Begründung</a:t>
            </a:r>
          </a:p>
          <a:p>
            <a:pPr marL="800100" lvl="1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b="0" i="0" u="none" strike="noStrike" baseline="0" dirty="0" smtClean="0">
                <a:solidFill>
                  <a:srgbClr val="3B515B"/>
                </a:solidFill>
              </a:rPr>
              <a:t>Weitere</a:t>
            </a:r>
            <a:r>
              <a:rPr lang="de-DE" dirty="0" smtClean="0">
                <a:solidFill>
                  <a:srgbClr val="3B515B"/>
                </a:solidFill>
              </a:rPr>
              <a:t> </a:t>
            </a:r>
            <a:r>
              <a:rPr lang="de-DE" b="0" i="0" u="none" strike="noStrike" baseline="0" dirty="0" smtClean="0">
                <a:solidFill>
                  <a:srgbClr val="3B515B"/>
                </a:solidFill>
              </a:rPr>
              <a:t>Abwesenheiten </a:t>
            </a:r>
            <a:r>
              <a:rPr lang="de-DE" b="0" i="0" u="none" strike="noStrike" baseline="0" dirty="0">
                <a:solidFill>
                  <a:srgbClr val="3B515B"/>
                </a:solidFill>
              </a:rPr>
              <a:t>mit Attest oder nach </a:t>
            </a:r>
            <a:r>
              <a:rPr lang="de-DE" b="0" i="0" u="none" strike="noStrike" baseline="0" dirty="0" smtClean="0">
                <a:solidFill>
                  <a:srgbClr val="3B515B"/>
                </a:solidFill>
              </a:rPr>
              <a:t>Rücksprache</a:t>
            </a:r>
            <a:endParaRPr lang="de-DE" b="0" i="0" u="none" strike="noStrike" baseline="0" dirty="0">
              <a:solidFill>
                <a:srgbClr val="3B515B"/>
              </a:solidFill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de-DE" sz="1800" b="0" i="0" u="none" strike="noStrike" baseline="0" dirty="0">
              <a:solidFill>
                <a:srgbClr val="3B51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E5043-C6AF-15E3-5553-EE6EB2CB6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9282" y="525314"/>
            <a:ext cx="2205433" cy="503882"/>
          </a:xfrm>
        </p:spPr>
        <p:txBody>
          <a:bodyPr/>
          <a:lstStyle/>
          <a:p>
            <a:r>
              <a:rPr lang="de-DE" dirty="0" smtClean="0"/>
              <a:t>Aufgabe LV1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26749C4-BCBA-1C50-0142-6C161EAEB0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131589"/>
            <a:ext cx="9143999" cy="4011911"/>
          </a:xfrm>
        </p:spPr>
        <p:txBody>
          <a:bodyPr/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dirty="0" smtClean="0"/>
              <a:t>Eigenen </a:t>
            </a:r>
            <a:r>
              <a:rPr lang="de-DE" dirty="0"/>
              <a:t>Schreibplan </a:t>
            </a:r>
            <a:r>
              <a:rPr lang="de-DE" dirty="0" smtClean="0"/>
              <a:t>erstellen 				(Excel-Vorlage </a:t>
            </a:r>
            <a:r>
              <a:rPr lang="de-DE" dirty="0" smtClean="0">
                <a:solidFill>
                  <a:srgbClr val="0070C0"/>
                </a:solidFill>
              </a:rPr>
              <a:t>1.2.</a:t>
            </a:r>
            <a:r>
              <a:rPr lang="de-DE" dirty="0" smtClean="0"/>
              <a:t> auf OpenOlat)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dirty="0" smtClean="0"/>
              <a:t>Falls fertig:	Arbeit an Hausarbeit beginnen </a:t>
            </a:r>
          </a:p>
          <a:p>
            <a:r>
              <a:rPr lang="de-DE" dirty="0" smtClean="0"/>
              <a:t>(</a:t>
            </a:r>
            <a:r>
              <a:rPr lang="de-DE" sz="1400" dirty="0" smtClean="0">
                <a:solidFill>
                  <a:srgbClr val="7030A0"/>
                </a:solidFill>
              </a:rPr>
              <a:t>z.B. Word-Dokument erstellen, </a:t>
            </a:r>
            <a:r>
              <a:rPr lang="de-DE" sz="1400" dirty="0" smtClean="0">
                <a:solidFill>
                  <a:srgbClr val="7030A0"/>
                </a:solidFill>
                <a:hlinkClick r:id="rId2"/>
              </a:rPr>
              <a:t>Leitfaden der Professur</a:t>
            </a:r>
            <a:r>
              <a:rPr lang="de-DE" sz="1400" dirty="0" smtClean="0">
                <a:solidFill>
                  <a:srgbClr val="7030A0"/>
                </a:solidFill>
              </a:rPr>
              <a:t> lesen, Forschungsfrage überlegen, Gliederung aufstellen, nach passender Literatur suchen etc.</a:t>
            </a:r>
            <a:r>
              <a:rPr lang="de-DE" dirty="0" smtClean="0"/>
              <a:t>)</a:t>
            </a:r>
            <a:endParaRPr lang="de-DE" dirty="0" smtClean="0">
              <a:solidFill>
                <a:srgbClr val="7030A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 smtClean="0"/>
          </a:p>
          <a:p>
            <a:r>
              <a:rPr lang="de-DE" b="1" u="sng" dirty="0" smtClean="0">
                <a:solidFill>
                  <a:srgbClr val="0070C0"/>
                </a:solidFill>
              </a:rPr>
              <a:t>Hausaufgabe</a:t>
            </a:r>
            <a:r>
              <a:rPr lang="de-DE" dirty="0" smtClean="0"/>
              <a:t>:</a:t>
            </a:r>
            <a:endParaRPr lang="de-DE" dirty="0"/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de-DE" dirty="0" smtClean="0"/>
              <a:t>Eigenen Schreibplan finalisieren </a:t>
            </a:r>
            <a:r>
              <a:rPr lang="de-DE" dirty="0"/>
              <a:t>bis 10.04 (</a:t>
            </a:r>
            <a:r>
              <a:rPr lang="de-DE" sz="1300" dirty="0">
                <a:solidFill>
                  <a:srgbClr val="7030A0"/>
                </a:solidFill>
              </a:rPr>
              <a:t>nächste Woche</a:t>
            </a:r>
            <a:r>
              <a:rPr lang="de-DE" dirty="0"/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8CEEA0-CC58-694E-EE03-78170C2F490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16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26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146F15-2863-B3B9-2934-BDF7FE36B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532088"/>
            <a:ext cx="7200800" cy="503882"/>
          </a:xfrm>
        </p:spPr>
        <p:txBody>
          <a:bodyPr/>
          <a:lstStyle/>
          <a:p>
            <a:pPr algn="ctr"/>
            <a:r>
              <a:rPr lang="de-DE" dirty="0"/>
              <a:t>Dokumentation der KI-Nutzung für den Foliensatz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5715D5-9385-873D-996D-60F0A5FCFB8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17</a:t>
            </a:fld>
            <a:endParaRPr lang="de-DE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594347"/>
              </p:ext>
            </p:extLst>
          </p:nvPr>
        </p:nvGraphicFramePr>
        <p:xfrm>
          <a:off x="539552" y="1269668"/>
          <a:ext cx="8136906" cy="27254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12302">
                  <a:extLst>
                    <a:ext uri="{9D8B030D-6E8A-4147-A177-3AD203B41FA5}">
                      <a16:colId xmlns:a16="http://schemas.microsoft.com/office/drawing/2014/main" val="617976397"/>
                    </a:ext>
                  </a:extLst>
                </a:gridCol>
                <a:gridCol w="2712302">
                  <a:extLst>
                    <a:ext uri="{9D8B030D-6E8A-4147-A177-3AD203B41FA5}">
                      <a16:colId xmlns:a16="http://schemas.microsoft.com/office/drawing/2014/main" val="2081076122"/>
                    </a:ext>
                  </a:extLst>
                </a:gridCol>
                <a:gridCol w="2712302">
                  <a:extLst>
                    <a:ext uri="{9D8B030D-6E8A-4147-A177-3AD203B41FA5}">
                      <a16:colId xmlns:a16="http://schemas.microsoft.com/office/drawing/2014/main" val="1594044574"/>
                    </a:ext>
                  </a:extLst>
                </a:gridCol>
              </a:tblGrid>
              <a:tr h="289066">
                <a:tc>
                  <a:txBody>
                    <a:bodyPr/>
                    <a:lstStyle/>
                    <a:p>
                      <a:pPr algn="ctr"/>
                      <a:r>
                        <a:rPr lang="de-DE" sz="800" b="1" dirty="0"/>
                        <a:t>Arbeitsschritt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b="1"/>
                        <a:t>Eingesetzte(s) KI-System(e)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b="1" dirty="0"/>
                        <a:t>Beschreibung der Verwendungsweise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676572662"/>
                  </a:ext>
                </a:extLst>
              </a:tr>
              <a:tr h="412951"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Strukturvorschlag für die Slides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 dirty="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Erste Erstellung einer logischen Struktur für das Folienset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951820957"/>
                  </a:ext>
                </a:extLst>
              </a:tr>
              <a:tr h="536836"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Inhaltsgenerierung &amp; Brainstorming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Entwicklung der inhaltlichen Kernelemente und thematische Gliederung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263284202"/>
                  </a:ext>
                </a:extLst>
              </a:tr>
              <a:tr h="536836"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Integration menschlicher Inhalte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ChatGPT-3.5 &amp; Menschliche Beiträge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Hilfswissenschaftler David Bechler lieferte Inhaltsvorlagen als Referenzen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4250542296"/>
                  </a:ext>
                </a:extLst>
              </a:tr>
              <a:tr h="536836">
                <a:tc>
                  <a:txBody>
                    <a:bodyPr/>
                    <a:lstStyle/>
                    <a:p>
                      <a:pPr algn="l"/>
                      <a:r>
                        <a:rPr lang="de-DE" sz="800" dirty="0"/>
                        <a:t>Überarbeitung &amp; Anpassung für </a:t>
                      </a:r>
                      <a:r>
                        <a:rPr lang="de-DE" sz="800" dirty="0" smtClean="0"/>
                        <a:t>SS 25</a:t>
                      </a:r>
                      <a:endParaRPr lang="de-DE" sz="800" dirty="0"/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 dirty="0"/>
                        <a:t>Aktualisierung und Verfeinerung der Inhalte für das </a:t>
                      </a:r>
                      <a:r>
                        <a:rPr lang="de-DE" sz="800" dirty="0" smtClean="0"/>
                        <a:t>Sommersemester 25</a:t>
                      </a:r>
                      <a:endParaRPr lang="de-DE" sz="800" dirty="0"/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548986310"/>
                  </a:ext>
                </a:extLst>
              </a:tr>
              <a:tr h="412951"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Wording &amp; sprachliche Feinabstimmung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800" dirty="0"/>
                        <a:t>Anpassung von Formulierungen nach präzisen Anweisungen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191424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5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6060CF-16C7-06BE-024F-A6B82C368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880" y="555526"/>
            <a:ext cx="1800200" cy="503882"/>
          </a:xfrm>
        </p:spPr>
        <p:txBody>
          <a:bodyPr/>
          <a:lstStyle/>
          <a:p>
            <a:r>
              <a:rPr lang="de-DE" dirty="0"/>
              <a:t>Vorstellung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EBA37D-6F47-6CC6-8F8F-1D77E3B5B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491630"/>
            <a:ext cx="6588223" cy="3651870"/>
          </a:xfrm>
        </p:spPr>
        <p:txBody>
          <a:bodyPr/>
          <a:lstStyle/>
          <a:p>
            <a:r>
              <a:rPr lang="de-DE" sz="1800" b="1" i="0" u="none" strike="noStrike" baseline="0" dirty="0" smtClean="0">
                <a:solidFill>
                  <a:srgbClr val="3B515B"/>
                </a:solidFill>
                <a:latin typeface="+mj-lt"/>
              </a:rPr>
              <a:t>Dozent:</a:t>
            </a:r>
            <a:r>
              <a:rPr lang="de-DE" sz="1800" i="0" u="none" strike="noStrike" baseline="0" dirty="0" smtClean="0">
                <a:solidFill>
                  <a:srgbClr val="3B515B"/>
                </a:solidFill>
                <a:latin typeface="+mj-lt"/>
              </a:rPr>
              <a:t>	Mark </a:t>
            </a:r>
            <a:r>
              <a:rPr lang="de-DE" sz="1800" i="0" u="none" strike="noStrike" baseline="0" dirty="0">
                <a:solidFill>
                  <a:srgbClr val="3B515B"/>
                </a:solidFill>
                <a:latin typeface="+mj-lt"/>
              </a:rPr>
              <a:t>Spektor</a:t>
            </a:r>
          </a:p>
          <a:p>
            <a:endParaRPr lang="de-DE" sz="1800" b="0" i="0" u="none" strike="noStrike" baseline="0" dirty="0">
              <a:solidFill>
                <a:srgbClr val="3B515B"/>
              </a:solidFill>
              <a:latin typeface="+mj-lt"/>
            </a:endParaRPr>
          </a:p>
          <a:p>
            <a:r>
              <a:rPr lang="de-DE" sz="1800" b="1" i="0" u="none" strike="noStrike" baseline="0" dirty="0">
                <a:solidFill>
                  <a:srgbClr val="3B515B"/>
                </a:solidFill>
                <a:latin typeface="+mj-lt"/>
              </a:rPr>
              <a:t>Erreichbarkeit:</a:t>
            </a:r>
            <a:endParaRPr lang="de-DE" sz="1800" b="0" i="0" u="none" strike="noStrike" baseline="0" dirty="0">
              <a:solidFill>
                <a:srgbClr val="3B515B"/>
              </a:solidFill>
              <a:latin typeface="+mj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i-FI" sz="1800" b="0" i="0" u="none" strike="noStrike" baseline="0" dirty="0">
                <a:solidFill>
                  <a:srgbClr val="3B515B"/>
                </a:solidFill>
                <a:latin typeface="+mj-lt"/>
              </a:rPr>
              <a:t>Tel.: </a:t>
            </a:r>
            <a:r>
              <a:rPr lang="fi-FI" sz="1800" b="0" i="0" u="none" strike="noStrike" baseline="0" dirty="0" smtClean="0">
                <a:solidFill>
                  <a:srgbClr val="3B515B"/>
                </a:solidFill>
                <a:latin typeface="+mj-lt"/>
              </a:rPr>
              <a:t>		+</a:t>
            </a:r>
            <a:r>
              <a:rPr lang="fi-FI" sz="1800" b="0" i="0" u="none" strike="noStrike" baseline="0" dirty="0">
                <a:solidFill>
                  <a:srgbClr val="3B515B"/>
                </a:solidFill>
                <a:latin typeface="+mj-lt"/>
              </a:rPr>
              <a:t>49 40 428 34-242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nb-NO" sz="1800" b="0" i="0" u="none" strike="noStrike" baseline="0" dirty="0">
                <a:solidFill>
                  <a:srgbClr val="3B515B"/>
                </a:solidFill>
                <a:latin typeface="+mj-lt"/>
              </a:rPr>
              <a:t>E-Mail: </a:t>
            </a:r>
            <a:r>
              <a:rPr lang="nb-NO" sz="1800" b="0" i="0" u="none" strike="noStrike" baseline="0" dirty="0" smtClean="0">
                <a:solidFill>
                  <a:srgbClr val="3B515B"/>
                </a:solidFill>
                <a:latin typeface="+mj-lt"/>
              </a:rPr>
              <a:t>	</a:t>
            </a:r>
            <a:r>
              <a:rPr lang="nb-NO" sz="1800" b="0" i="0" u="none" strike="noStrike" baseline="0" dirty="0" smtClean="0">
                <a:solidFill>
                  <a:srgbClr val="3B515B"/>
                </a:solidFill>
                <a:latin typeface="+mj-lt"/>
                <a:hlinkClick r:id="rId2"/>
              </a:rPr>
              <a:t>Mark.Spektor@uni-hamburg.de</a:t>
            </a:r>
            <a:r>
              <a:rPr lang="nb-NO" sz="1800" b="0" i="0" u="none" strike="noStrike" baseline="0" dirty="0" smtClean="0">
                <a:solidFill>
                  <a:srgbClr val="3B515B"/>
                </a:solidFill>
                <a:latin typeface="+mj-lt"/>
              </a:rPr>
              <a:t> </a:t>
            </a:r>
            <a:r>
              <a:rPr lang="nb-NO" sz="1800" b="0" i="0" u="none" strike="noStrike" baseline="0" dirty="0">
                <a:solidFill>
                  <a:srgbClr val="3B515B"/>
                </a:solidFill>
                <a:latin typeface="+mj-lt"/>
              </a:rPr>
              <a:t>(einfachster Kontakt)</a:t>
            </a:r>
          </a:p>
          <a:p>
            <a:endParaRPr lang="de-DE" dirty="0">
              <a:latin typeface="+mj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BA827AE-28F1-A663-18FF-CCFF699F16C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2</a:t>
            </a:fld>
            <a:endParaRPr lang="de-DE" dirty="0">
              <a:latin typeface="Calibri" panose="020F050202020403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CEC60CC-F9AF-8694-2CC6-E12CDEFAE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1138415"/>
            <a:ext cx="2390401" cy="3162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320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01B64D-8CFD-42B9-2589-769BF05B11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8"/>
            <a:ext cx="9144000" cy="4084092"/>
          </a:xfrm>
        </p:spPr>
        <p:txBody>
          <a:bodyPr lIns="91440" tIns="45720" rIns="91440" bIns="45720" anchor="t">
            <a:normAutofit lnSpcReduction="10000"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800" b="1" dirty="0" smtClean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800" b="1" dirty="0" smtClean="0">
                <a:latin typeface="+mj-lt"/>
              </a:rPr>
              <a:t>Veranstaltungszeit</a:t>
            </a:r>
            <a:r>
              <a:rPr lang="de-DE" sz="1800" b="1" dirty="0">
                <a:latin typeface="+mj-lt"/>
              </a:rPr>
              <a:t>:		</a:t>
            </a:r>
            <a:r>
              <a:rPr lang="de-DE" sz="1800" b="1" dirty="0" smtClean="0">
                <a:latin typeface="+mj-lt"/>
              </a:rPr>
              <a:t>	</a:t>
            </a:r>
            <a:r>
              <a:rPr lang="de-DE" sz="1800" b="0" i="0" dirty="0" smtClean="0">
                <a:solidFill>
                  <a:srgbClr val="4E4E4E"/>
                </a:solidFill>
                <a:effectLst/>
                <a:latin typeface="+mj-lt"/>
              </a:rPr>
              <a:t>Mittwochs</a:t>
            </a:r>
            <a:r>
              <a:rPr lang="de-DE" sz="1800" b="0" i="0" dirty="0">
                <a:solidFill>
                  <a:srgbClr val="4E4E4E"/>
                </a:solidFill>
                <a:effectLst/>
                <a:latin typeface="+mj-lt"/>
              </a:rPr>
              <a:t>, 10:15-11:45</a:t>
            </a:r>
            <a:r>
              <a:rPr lang="de-DE" sz="1800" b="1" dirty="0">
                <a:latin typeface="+mj-lt"/>
              </a:rPr>
              <a:t>	</a:t>
            </a:r>
            <a:r>
              <a:rPr lang="de-DE" sz="1800" b="1" dirty="0" smtClean="0">
                <a:latin typeface="+mj-lt"/>
              </a:rPr>
              <a:t>	</a:t>
            </a:r>
            <a:r>
              <a:rPr lang="de-DE" sz="1800" dirty="0" smtClean="0">
                <a:latin typeface="+mj-lt"/>
              </a:rPr>
              <a:t>(03.04.2024 – 17.07.2024)</a:t>
            </a:r>
            <a:endParaRPr lang="de-DE" sz="1800" dirty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800" b="1" dirty="0">
                <a:latin typeface="+mj-lt"/>
              </a:rPr>
              <a:t>Ort:					</a:t>
            </a:r>
            <a:r>
              <a:rPr lang="de-DE" sz="1800" b="1" dirty="0" smtClean="0">
                <a:latin typeface="+mj-lt"/>
              </a:rPr>
              <a:t>	</a:t>
            </a:r>
            <a:r>
              <a:rPr lang="de-DE" sz="1800" b="0" i="0" dirty="0" smtClean="0">
                <a:solidFill>
                  <a:srgbClr val="4E4E4E"/>
                </a:solidFill>
                <a:effectLst/>
                <a:latin typeface="+mj-lt"/>
              </a:rPr>
              <a:t>VMP </a:t>
            </a:r>
            <a:r>
              <a:rPr lang="de-DE" sz="1800" b="0" i="0" dirty="0">
                <a:solidFill>
                  <a:srgbClr val="4E4E4E"/>
                </a:solidFill>
                <a:effectLst/>
                <a:latin typeface="+mj-lt"/>
              </a:rPr>
              <a:t>5, 0031 (Syntagma - frühere </a:t>
            </a:r>
            <a:r>
              <a:rPr lang="de-DE" sz="1800" b="0" i="0" dirty="0" err="1">
                <a:solidFill>
                  <a:srgbClr val="4E4E4E"/>
                </a:solidFill>
                <a:effectLst/>
                <a:latin typeface="+mj-lt"/>
              </a:rPr>
              <a:t>Raumnr</a:t>
            </a:r>
            <a:r>
              <a:rPr lang="de-DE" sz="1800" b="0" i="0" dirty="0">
                <a:solidFill>
                  <a:srgbClr val="4E4E4E"/>
                </a:solidFill>
                <a:effectLst/>
                <a:latin typeface="+mj-lt"/>
              </a:rPr>
              <a:t>. C0022)</a:t>
            </a:r>
            <a:endParaRPr lang="de-DE" sz="1800" b="1" dirty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800" b="1" dirty="0" smtClean="0">
                <a:latin typeface="+mj-lt"/>
              </a:rPr>
              <a:t>Veranstaltungsumfang:</a:t>
            </a:r>
            <a:r>
              <a:rPr lang="de-DE" sz="1800" b="1" dirty="0">
                <a:latin typeface="+mj-lt"/>
              </a:rPr>
              <a:t>	</a:t>
            </a:r>
            <a:r>
              <a:rPr lang="de-DE" sz="1800" b="1" dirty="0" smtClean="0">
                <a:latin typeface="+mj-lt"/>
              </a:rPr>
              <a:t>	</a:t>
            </a:r>
            <a:r>
              <a:rPr lang="de-DE" sz="1800" dirty="0" smtClean="0">
                <a:latin typeface="+mj-lt"/>
              </a:rPr>
              <a:t>2 </a:t>
            </a:r>
            <a:r>
              <a:rPr lang="de-DE" sz="1800" dirty="0">
                <a:latin typeface="+mj-lt"/>
              </a:rPr>
              <a:t>SWS, </a:t>
            </a:r>
            <a:r>
              <a:rPr lang="de-DE" sz="1800" dirty="0">
                <a:solidFill>
                  <a:srgbClr val="0070C0"/>
                </a:solidFill>
                <a:latin typeface="+mj-lt"/>
              </a:rPr>
              <a:t>6 </a:t>
            </a:r>
            <a:r>
              <a:rPr lang="de-DE" sz="1800" dirty="0" err="1" smtClean="0">
                <a:solidFill>
                  <a:srgbClr val="0070C0"/>
                </a:solidFill>
                <a:latin typeface="+mj-lt"/>
              </a:rPr>
              <a:t>Credits</a:t>
            </a:r>
            <a:r>
              <a:rPr lang="de-DE" sz="1800" dirty="0" smtClean="0">
                <a:latin typeface="+mj-lt"/>
              </a:rPr>
              <a:t>/ECTS			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800" dirty="0" smtClean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800" b="1" dirty="0" smtClean="0">
                <a:latin typeface="+mj-lt"/>
                <a:ea typeface="Calibri"/>
                <a:cs typeface="Calibri"/>
              </a:rPr>
              <a:t>Prüfungsleistung</a:t>
            </a:r>
            <a:r>
              <a:rPr lang="de-DE" sz="1800" b="1" dirty="0">
                <a:latin typeface="+mj-lt"/>
                <a:ea typeface="Calibri"/>
                <a:cs typeface="Calibri"/>
              </a:rPr>
              <a:t>			</a:t>
            </a:r>
            <a:r>
              <a:rPr lang="de-DE" sz="1800" dirty="0">
                <a:latin typeface="+mj-lt"/>
                <a:ea typeface="Calibri"/>
                <a:cs typeface="Calibri"/>
              </a:rPr>
              <a:t>Hausarbeit (ca. </a:t>
            </a:r>
            <a:r>
              <a:rPr lang="de-DE" sz="18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10 – 12 Seiten</a:t>
            </a:r>
            <a:r>
              <a:rPr lang="de-DE" sz="1800" dirty="0">
                <a:latin typeface="+mj-lt"/>
                <a:ea typeface="Calibri"/>
                <a:cs typeface="Calibri"/>
              </a:rPr>
              <a:t> reinen </a:t>
            </a:r>
            <a:r>
              <a:rPr lang="de-DE" sz="1800" dirty="0" smtClean="0">
                <a:latin typeface="+mj-lt"/>
                <a:ea typeface="Calibri"/>
                <a:cs typeface="Calibri"/>
              </a:rPr>
              <a:t>Text)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800" b="1" dirty="0" smtClean="0">
                <a:latin typeface="+mj-lt"/>
              </a:rPr>
              <a:t>							</a:t>
            </a:r>
            <a:r>
              <a:rPr lang="de-DE" sz="1800" dirty="0" smtClean="0">
                <a:solidFill>
                  <a:srgbClr val="7030A0"/>
                </a:solidFill>
                <a:latin typeface="+mj-lt"/>
              </a:rPr>
              <a:t>06.08.2024</a:t>
            </a:r>
            <a:r>
              <a:rPr lang="de-DE" sz="1800" dirty="0" smtClean="0">
                <a:latin typeface="+mj-lt"/>
              </a:rPr>
              <a:t>	Vorabgabe </a:t>
            </a:r>
            <a:r>
              <a:rPr lang="de-DE" sz="1800" dirty="0">
                <a:latin typeface="+mj-lt"/>
              </a:rPr>
              <a:t>(</a:t>
            </a:r>
            <a:r>
              <a:rPr lang="de-DE" sz="1600" dirty="0">
                <a:solidFill>
                  <a:srgbClr val="00B050"/>
                </a:solidFill>
                <a:latin typeface="+mj-lt"/>
              </a:rPr>
              <a:t>empfohlen</a:t>
            </a:r>
            <a:r>
              <a:rPr lang="de-DE" sz="1800" dirty="0" smtClean="0">
                <a:latin typeface="+mj-lt"/>
              </a:rPr>
              <a:t>)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800" dirty="0">
                <a:latin typeface="+mj-lt"/>
              </a:rPr>
              <a:t>	</a:t>
            </a:r>
            <a:r>
              <a:rPr lang="de-DE" sz="1800" dirty="0" smtClean="0">
                <a:latin typeface="+mj-lt"/>
              </a:rPr>
              <a:t>						</a:t>
            </a:r>
            <a:r>
              <a:rPr lang="de-DE" sz="1800" dirty="0" smtClean="0">
                <a:solidFill>
                  <a:srgbClr val="C00000"/>
                </a:solidFill>
                <a:latin typeface="+mj-lt"/>
              </a:rPr>
              <a:t>13.09.2024</a:t>
            </a:r>
            <a:r>
              <a:rPr lang="de-DE" sz="1800" dirty="0" smtClean="0">
                <a:latin typeface="+mj-lt"/>
              </a:rPr>
              <a:t>	Studienrechtlicher Abgabetermin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800" dirty="0" smtClean="0">
              <a:latin typeface="+mj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800" b="1" dirty="0" smtClean="0">
                <a:latin typeface="+mj-lt"/>
              </a:rPr>
              <a:t>Benotung</a:t>
            </a:r>
            <a:r>
              <a:rPr lang="de-DE" sz="1800" b="1" dirty="0">
                <a:latin typeface="+mj-lt"/>
              </a:rPr>
              <a:t>:				</a:t>
            </a:r>
            <a:r>
              <a:rPr lang="de-DE" sz="1800" dirty="0" smtClean="0">
                <a:latin typeface="+mj-lt"/>
              </a:rPr>
              <a:t>„</a:t>
            </a:r>
            <a:r>
              <a:rPr lang="de-DE" sz="1800" dirty="0">
                <a:solidFill>
                  <a:srgbClr val="00B050"/>
                </a:solidFill>
                <a:latin typeface="+mj-lt"/>
              </a:rPr>
              <a:t>B</a:t>
            </a:r>
            <a:r>
              <a:rPr lang="de-DE" sz="1800" dirty="0" smtClean="0">
                <a:solidFill>
                  <a:srgbClr val="00B050"/>
                </a:solidFill>
                <a:latin typeface="+mj-lt"/>
              </a:rPr>
              <a:t>estanden</a:t>
            </a:r>
            <a:r>
              <a:rPr lang="de-DE" sz="1800" dirty="0" smtClean="0">
                <a:latin typeface="+mj-lt"/>
              </a:rPr>
              <a:t> </a:t>
            </a:r>
            <a:r>
              <a:rPr lang="de-DE" sz="1800" dirty="0">
                <a:latin typeface="+mj-lt"/>
              </a:rPr>
              <a:t>/ </a:t>
            </a:r>
            <a:r>
              <a:rPr lang="de-DE" sz="1800" dirty="0" smtClean="0">
                <a:solidFill>
                  <a:srgbClr val="FF0000"/>
                </a:solidFill>
                <a:latin typeface="+mj-lt"/>
              </a:rPr>
              <a:t>Nicht Bestanden</a:t>
            </a:r>
            <a:r>
              <a:rPr lang="de-DE" sz="1800" dirty="0">
                <a:latin typeface="+mj-lt"/>
              </a:rPr>
              <a:t>“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445F7A3-C6BE-64A7-0AEA-2288A6091D3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3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D18D63F-0B2F-A249-A5DE-91639A95A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864" y="555526"/>
            <a:ext cx="2808312" cy="503882"/>
          </a:xfrm>
        </p:spPr>
        <p:txBody>
          <a:bodyPr/>
          <a:lstStyle/>
          <a:p>
            <a:r>
              <a:rPr lang="de-DE" dirty="0"/>
              <a:t>Organisation IGK 2 </a:t>
            </a:r>
          </a:p>
        </p:txBody>
      </p:sp>
    </p:spTree>
    <p:extLst>
      <p:ext uri="{BB962C8B-B14F-4D97-AF65-F5344CB8AC3E}">
        <p14:creationId xmlns:p14="http://schemas.microsoft.com/office/powerpoint/2010/main" val="195166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FA36C56-013A-1ED8-65A0-CD9A7E5D7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" y="1059408"/>
            <a:ext cx="9144000" cy="408409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600" dirty="0" smtClean="0">
                <a:latin typeface="+mj-lt"/>
              </a:rPr>
              <a:t>Präsenzteil (9x): 				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3. April </a:t>
            </a:r>
            <a:r>
              <a:rPr lang="de-DE" sz="1600" dirty="0">
                <a:solidFill>
                  <a:srgbClr val="0070C0"/>
                </a:solidFill>
                <a:latin typeface="+mj-lt"/>
              </a:rPr>
              <a:t>– 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12. Juni</a:t>
            </a:r>
            <a:endParaRPr lang="de-DE" sz="1600" dirty="0">
              <a:solidFill>
                <a:srgbClr val="0070C0"/>
              </a:solidFill>
              <a:latin typeface="+mj-lt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600" dirty="0">
                <a:latin typeface="+mj-lt"/>
              </a:rPr>
              <a:t>Individuelles </a:t>
            </a:r>
            <a:r>
              <a:rPr lang="de-DE" sz="1600" dirty="0" smtClean="0">
                <a:latin typeface="+mj-lt"/>
              </a:rPr>
              <a:t>Feedback (3x): 		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19. Juni </a:t>
            </a:r>
            <a:r>
              <a:rPr lang="de-DE" sz="1600" dirty="0">
                <a:solidFill>
                  <a:srgbClr val="0070C0"/>
                </a:solidFill>
                <a:latin typeface="+mj-lt"/>
              </a:rPr>
              <a:t>– 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03 Juli</a:t>
            </a:r>
            <a:endParaRPr lang="de-DE" sz="1600" dirty="0">
              <a:solidFill>
                <a:srgbClr val="0070C0"/>
              </a:solidFill>
              <a:latin typeface="+mj-lt"/>
            </a:endParaRPr>
          </a:p>
          <a:p>
            <a:pPr marL="1085850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400" dirty="0" smtClean="0">
                <a:latin typeface="+mj-lt"/>
              </a:rPr>
              <a:t>Nur zum vereinbarten Zeit-Slot erscheinen. 				(</a:t>
            </a:r>
            <a:r>
              <a:rPr lang="de-DE" sz="1300" dirty="0" smtClean="0">
                <a:solidFill>
                  <a:srgbClr val="7030A0"/>
                </a:solidFill>
                <a:latin typeface="+mj-lt"/>
              </a:rPr>
              <a:t>restliche Zeit in Hausarbeit investieren</a:t>
            </a:r>
            <a:r>
              <a:rPr lang="de-DE" sz="1400" dirty="0" smtClean="0">
                <a:latin typeface="+mj-lt"/>
              </a:rPr>
              <a:t>)</a:t>
            </a:r>
          </a:p>
          <a:p>
            <a:pPr marL="1085850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400" dirty="0" smtClean="0">
                <a:latin typeface="+mj-lt"/>
              </a:rPr>
              <a:t>Bei Anfrage über Zoom möglich, sonst im Kursraum</a:t>
            </a:r>
          </a:p>
          <a:p>
            <a:pPr marL="1085850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400" dirty="0" smtClean="0">
                <a:latin typeface="+mj-lt"/>
              </a:rPr>
              <a:t>Bitte aktuellen Stand </a:t>
            </a:r>
            <a:r>
              <a:rPr lang="de-DE" sz="1400" u="sng" dirty="0" smtClean="0">
                <a:solidFill>
                  <a:srgbClr val="FF0000"/>
                </a:solidFill>
                <a:latin typeface="+mj-lt"/>
              </a:rPr>
              <a:t>7 Werktage</a:t>
            </a:r>
            <a:r>
              <a:rPr lang="de-DE" sz="1400" dirty="0" smtClean="0">
                <a:latin typeface="+mj-lt"/>
              </a:rPr>
              <a:t> vor Termin zusenden</a:t>
            </a:r>
            <a:endParaRPr lang="de-DE" sz="1400" dirty="0">
              <a:latin typeface="+mj-lt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600" dirty="0">
                <a:latin typeface="+mj-lt"/>
              </a:rPr>
              <a:t>Abschlussbesprechung: </a:t>
            </a:r>
            <a:r>
              <a:rPr lang="de-DE" sz="1600" dirty="0" smtClean="0">
                <a:latin typeface="+mj-lt"/>
              </a:rPr>
              <a:t>		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10. Juli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de-DE" sz="1600" dirty="0" smtClean="0">
              <a:solidFill>
                <a:srgbClr val="0070C0"/>
              </a:solidFill>
              <a:latin typeface="+mj-lt"/>
            </a:endParaRP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600" dirty="0" smtClean="0">
                <a:latin typeface="+mj-lt"/>
              </a:rPr>
              <a:t>Individuelles Feedback 4:		</a:t>
            </a:r>
            <a:r>
              <a:rPr lang="de-DE" sz="1600" dirty="0" smtClean="0">
                <a:solidFill>
                  <a:srgbClr val="0070C0"/>
                </a:solidFill>
                <a:latin typeface="+mj-lt"/>
              </a:rPr>
              <a:t>17. Juli</a:t>
            </a:r>
            <a:r>
              <a:rPr lang="de-DE" sz="1600" dirty="0" smtClean="0">
                <a:latin typeface="+mj-lt"/>
              </a:rPr>
              <a:t> 	</a:t>
            </a:r>
            <a:r>
              <a:rPr lang="de-DE" sz="1600" dirty="0">
                <a:latin typeface="+mj-lt"/>
              </a:rPr>
              <a:t>Digitale Extra-Session auf </a:t>
            </a:r>
            <a:r>
              <a:rPr lang="de-DE" sz="1600" dirty="0" smtClean="0">
                <a:latin typeface="+mj-lt"/>
              </a:rPr>
              <a:t>Zoom 	(</a:t>
            </a:r>
            <a:r>
              <a:rPr lang="de-DE" sz="1300" dirty="0" smtClean="0">
                <a:solidFill>
                  <a:srgbClr val="7030A0"/>
                </a:solidFill>
                <a:latin typeface="+mj-lt"/>
              </a:rPr>
              <a:t>optionale Zeit-Slots</a:t>
            </a:r>
            <a:r>
              <a:rPr lang="de-DE" sz="1600" dirty="0" smtClean="0">
                <a:latin typeface="+mj-lt"/>
              </a:rPr>
              <a:t>)</a:t>
            </a:r>
            <a:endParaRPr lang="de-DE" sz="1600" dirty="0">
              <a:latin typeface="+mj-lt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600" dirty="0" smtClean="0">
                <a:latin typeface="+mj-lt"/>
              </a:rPr>
              <a:t>									(</a:t>
            </a:r>
            <a:r>
              <a:rPr lang="de-DE" sz="1300" dirty="0" smtClean="0">
                <a:solidFill>
                  <a:srgbClr val="7030A0"/>
                </a:solidFill>
                <a:latin typeface="+mj-lt"/>
              </a:rPr>
              <a:t>3 IF-Sessions für 30 Studierende zu wenig</a:t>
            </a:r>
            <a:r>
              <a:rPr lang="de-DE" sz="1600" dirty="0">
                <a:latin typeface="+mj-lt"/>
              </a:rPr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0C16E5-99F1-8B79-2EF8-6FB97E46422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532440" y="4767263"/>
            <a:ext cx="216023" cy="273844"/>
          </a:xfrm>
        </p:spPr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4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Titel 5">
            <a:extLst>
              <a:ext uri="{FF2B5EF4-FFF2-40B4-BE49-F238E27FC236}">
                <a16:creationId xmlns:a16="http://schemas.microsoft.com/office/drawing/2014/main" id="{E4930226-60E6-BA47-08B8-976CD14B4A91}"/>
              </a:ext>
            </a:extLst>
          </p:cNvPr>
          <p:cNvSpPr txBox="1">
            <a:spLocks/>
          </p:cNvSpPr>
          <p:nvPr/>
        </p:nvSpPr>
        <p:spPr>
          <a:xfrm>
            <a:off x="2429763" y="555526"/>
            <a:ext cx="428447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800" dirty="0"/>
              <a:t>Ablauf </a:t>
            </a:r>
            <a:r>
              <a:rPr lang="de-DE" sz="2800" dirty="0" smtClean="0"/>
              <a:t>IGK2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33340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2B6A5D-9CF5-01FD-3A7C-44865A5CC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761" y="555526"/>
            <a:ext cx="4680520" cy="503882"/>
          </a:xfrm>
        </p:spPr>
        <p:txBody>
          <a:bodyPr/>
          <a:lstStyle/>
          <a:p>
            <a:r>
              <a:rPr lang="de-DE" dirty="0"/>
              <a:t>Ausblick auf die Veranstaltungen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9DFD248-B916-4B55-9EC5-9BC17168065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372200" y="4891052"/>
            <a:ext cx="2736303" cy="273844"/>
          </a:xfrm>
        </p:spPr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5</a:t>
            </a:fld>
            <a:endParaRPr lang="de-DE" dirty="0">
              <a:latin typeface="Calibri" panose="020F0502020204030204" pitchFamily="34" charset="0"/>
            </a:endParaRP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240ED469-FAA1-6F91-6676-0CC35D8B4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057220"/>
              </p:ext>
            </p:extLst>
          </p:nvPr>
        </p:nvGraphicFramePr>
        <p:xfrm>
          <a:off x="35496" y="1131590"/>
          <a:ext cx="9108503" cy="3617640"/>
        </p:xfrm>
        <a:graphic>
          <a:graphicData uri="http://schemas.openxmlformats.org/drawingml/2006/table">
            <a:tbl>
              <a:tblPr/>
              <a:tblGrid>
                <a:gridCol w="217745">
                  <a:extLst>
                    <a:ext uri="{9D8B030D-6E8A-4147-A177-3AD203B41FA5}">
                      <a16:colId xmlns:a16="http://schemas.microsoft.com/office/drawing/2014/main" val="2751038002"/>
                    </a:ext>
                  </a:extLst>
                </a:gridCol>
                <a:gridCol w="580654">
                  <a:extLst>
                    <a:ext uri="{9D8B030D-6E8A-4147-A177-3AD203B41FA5}">
                      <a16:colId xmlns:a16="http://schemas.microsoft.com/office/drawing/2014/main" val="757283581"/>
                    </a:ext>
                  </a:extLst>
                </a:gridCol>
                <a:gridCol w="4717817">
                  <a:extLst>
                    <a:ext uri="{9D8B030D-6E8A-4147-A177-3AD203B41FA5}">
                      <a16:colId xmlns:a16="http://schemas.microsoft.com/office/drawing/2014/main" val="1292897288"/>
                    </a:ext>
                  </a:extLst>
                </a:gridCol>
                <a:gridCol w="3592287">
                  <a:extLst>
                    <a:ext uri="{9D8B030D-6E8A-4147-A177-3AD203B41FA5}">
                      <a16:colId xmlns:a16="http://schemas.microsoft.com/office/drawing/2014/main" val="2880744601"/>
                    </a:ext>
                  </a:extLst>
                </a:gridCol>
              </a:tblGrid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#</a:t>
                      </a:r>
                      <a:endParaRPr lang="de-DE" sz="1000" b="1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Datum</a:t>
                      </a:r>
                      <a:endParaRPr lang="de-DE" sz="1000" b="1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Thema</a:t>
                      </a:r>
                      <a:endParaRPr lang="de-DE" sz="1000" b="1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u="none" dirty="0" smtClean="0">
                          <a:solidFill>
                            <a:schemeClr val="tx2"/>
                          </a:solidFill>
                          <a:effectLst/>
                          <a:latin typeface="+mj-lt"/>
                        </a:rPr>
                        <a:t>Hausaufgabe</a:t>
                      </a:r>
                      <a:endParaRPr lang="de-DE" sz="1000" b="1" u="none" dirty="0"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24732"/>
                  </a:ext>
                </a:extLst>
              </a:tr>
              <a:tr h="152611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03.04.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Einführung in das wissenschaftliche Arbeiten: Ziele, Struktur und Organisatorisches 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Eigenen Schreibplan finalisieren</a:t>
                      </a:r>
                      <a:endParaRPr lang="de-DE" sz="90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230428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10.04.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Die Basis wissenschaftlicher Arbeiten: Gliederung, Forschungsfragen und KI-Integration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u="none" kern="12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Erstentwurf Forschungsfrage per </a:t>
                      </a:r>
                      <a:r>
                        <a:rPr lang="de-DE" sz="900" u="none" kern="12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  <a:hlinkClick r:id="rId2"/>
                        </a:rPr>
                        <a:t>E-Mail</a:t>
                      </a:r>
                      <a:r>
                        <a:rPr lang="de-DE" sz="900" u="none" kern="12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abgeben (</a:t>
                      </a:r>
                      <a:r>
                        <a:rPr lang="de-DE" sz="900" u="none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bis 17.04.24</a:t>
                      </a:r>
                      <a:r>
                        <a:rPr lang="de-DE" sz="900" u="none" kern="12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) </a:t>
                      </a:r>
                    </a:p>
                    <a:p>
                      <a:pPr algn="l" fontAlgn="t"/>
                      <a:r>
                        <a:rPr lang="de-DE" sz="900" u="none" kern="12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n-ea"/>
                          <a:cs typeface="+mn-cs"/>
                          <a:hlinkClick r:id="rId2"/>
                        </a:rPr>
                        <a:t>mark.spektor@uni-hamburg.de</a:t>
                      </a:r>
                      <a:r>
                        <a:rPr lang="de-DE" sz="900" u="none" kern="120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endParaRPr lang="de-DE" sz="900" u="none" kern="1200" dirty="0">
                        <a:solidFill>
                          <a:srgbClr val="0070C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502651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17.04.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Exzellenz im wissenschaftlichen Schreiben: Stil, Argumentation und KI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u="non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836511"/>
                  </a:ext>
                </a:extLst>
              </a:tr>
              <a:tr h="223657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24.04.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Literaturmanagement mit digitalen Tools: Citavi und </a:t>
                      </a:r>
                      <a:r>
                        <a:rPr lang="de-DE" sz="1050" b="1" dirty="0" err="1">
                          <a:effectLst/>
                          <a:latin typeface="+mj-lt"/>
                        </a:rPr>
                        <a:t>Zotero</a:t>
                      </a:r>
                      <a:r>
                        <a:rPr lang="de-DE" sz="1050" b="1" dirty="0">
                          <a:effectLst/>
                          <a:latin typeface="+mj-lt"/>
                        </a:rPr>
                        <a:t> </a:t>
                      </a:r>
                      <a:endParaRPr lang="de-DE" sz="1050" b="1" dirty="0" smtClean="0"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de-DE" sz="1050" b="0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de-DE" sz="1000" b="0" dirty="0" smtClean="0">
                          <a:solidFill>
                            <a:srgbClr val="009C00"/>
                          </a:solidFill>
                          <a:effectLst/>
                          <a:latin typeface="+mj-lt"/>
                        </a:rPr>
                        <a:t>extern durch WISO-Bibliothek</a:t>
                      </a:r>
                      <a:r>
                        <a:rPr lang="de-DE" sz="1050" b="0" dirty="0" smtClean="0">
                          <a:effectLst/>
                          <a:latin typeface="+mj-lt"/>
                        </a:rPr>
                        <a:t>) </a:t>
                      </a:r>
                      <a:endParaRPr lang="de-DE" sz="1050" b="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u="none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659948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08.05.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Integrität in der Forschung: Zitierregeln und Plagiatsprävention</a:t>
                      </a: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3-seitigen Textentwurf der Hausarbeit (inklusive Gliederung und inklusive 3 Quellen) an </a:t>
                      </a:r>
                      <a:r>
                        <a:rPr lang="de-DE" sz="900" b="0" i="0" u="none" dirty="0" err="1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Partner:in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senden (2 Wochen Zeit </a:t>
                      </a:r>
                      <a:r>
                        <a:rPr lang="de-DE" sz="900" b="0" i="0" u="non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bis 28.05.24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)  - </a:t>
                      </a:r>
                      <a:r>
                        <a:rPr lang="de-DE" sz="900" b="0" i="0" u="none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auch auf OpenOlat hochladen</a:t>
                      </a:r>
                      <a:endParaRPr lang="de-DE" sz="900" u="none" dirty="0"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338560"/>
                  </a:ext>
                </a:extLst>
              </a:tr>
              <a:tr h="152611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15.05.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Analysemethoden in der Praxis: </a:t>
                      </a:r>
                      <a:r>
                        <a:rPr lang="de-DE" sz="1050" b="1" dirty="0" smtClean="0">
                          <a:effectLst/>
                          <a:latin typeface="+mj-lt"/>
                        </a:rPr>
                        <a:t>Qualitative </a:t>
                      </a:r>
                      <a:r>
                        <a:rPr lang="de-DE" sz="1050" b="1" dirty="0">
                          <a:effectLst/>
                          <a:latin typeface="+mj-lt"/>
                        </a:rPr>
                        <a:t>und quantitative Ansätze      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u="none" dirty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 </a:t>
                      </a:r>
                      <a:r>
                        <a:rPr lang="de-DE" sz="900" u="none" dirty="0" smtClean="0">
                          <a:solidFill>
                            <a:srgbClr val="3B515B"/>
                          </a:solidFill>
                          <a:effectLst/>
                          <a:latin typeface="+mj-lt"/>
                        </a:rPr>
                        <a:t>[</a:t>
                      </a:r>
                      <a:r>
                        <a:rPr lang="de-DE" sz="900" u="none" dirty="0" smtClean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Pfingstferien</a:t>
                      </a:r>
                      <a:r>
                        <a:rPr lang="de-DE" sz="900" u="none" dirty="0" smtClean="0">
                          <a:solidFill>
                            <a:srgbClr val="3B515B"/>
                          </a:solidFill>
                          <a:effectLst/>
                          <a:latin typeface="+mj-lt"/>
                        </a:rPr>
                        <a:t>]</a:t>
                      </a:r>
                      <a:endParaRPr lang="de-DE" sz="900" u="none" dirty="0">
                        <a:solidFill>
                          <a:srgbClr val="3B515B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8249323"/>
                  </a:ext>
                </a:extLst>
              </a:tr>
              <a:tr h="223657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29.05.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Interdisziplinäre Perspektiven: </a:t>
                      </a:r>
                      <a:r>
                        <a:rPr lang="de-DE" sz="1050" b="1" dirty="0" smtClean="0">
                          <a:effectLst/>
                          <a:latin typeface="+mj-lt"/>
                        </a:rPr>
                        <a:t>VWL</a:t>
                      </a:r>
                      <a:r>
                        <a:rPr lang="de-DE" sz="1050" b="1" dirty="0">
                          <a:effectLst/>
                          <a:latin typeface="+mj-lt"/>
                        </a:rPr>
                        <a:t>, BWL und darüber hinaus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Feedback zum Entwurf (ca. halbe Seite) + 1 passender Literaturvorschlag an</a:t>
                      </a:r>
                      <a:r>
                        <a:rPr lang="de-DE" sz="900" b="0" i="0" u="none" baseline="0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de-DE" sz="900" b="0" i="0" u="none" dirty="0" err="1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Partner:in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 senden (</a:t>
                      </a:r>
                      <a:r>
                        <a:rPr lang="de-DE" sz="900" b="0" i="0" u="non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bis 03.06.2024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) - </a:t>
                      </a:r>
                      <a:r>
                        <a:rPr lang="de-DE" sz="900" b="0" i="0" u="none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auch auf OpenOlat hochladen</a:t>
                      </a:r>
                      <a:endParaRPr lang="de-DE" sz="900" u="none" dirty="0"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541284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05.06.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Schreibwerkstatt: Kooperation mit </a:t>
                      </a:r>
                      <a:r>
                        <a:rPr lang="de-DE" sz="1050" b="1" dirty="0">
                          <a:solidFill>
                            <a:srgbClr val="009C00"/>
                          </a:solidFill>
                          <a:effectLst/>
                          <a:latin typeface="+mj-lt"/>
                        </a:rPr>
                        <a:t>UHH-Schreibzentrum</a:t>
                      </a:r>
                      <a:endParaRPr lang="de-DE" sz="1050" dirty="0">
                        <a:solidFill>
                          <a:srgbClr val="009C0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Eintragen auf </a:t>
                      </a:r>
                      <a:r>
                        <a:rPr lang="de-DE" sz="9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hlinkClick r:id="rId3"/>
                        </a:rPr>
                        <a:t>GoogleDocs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 für individuelles Feedback (</a:t>
                      </a:r>
                      <a:r>
                        <a:rPr lang="de-DE" sz="900" b="0" i="0" u="non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bis 12.06.2024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)</a:t>
                      </a:r>
                    </a:p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de-DE" sz="9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  <a:hlinkClick r:id="rId2"/>
                        </a:rPr>
                        <a:t>E-Mail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 Zusendung des aktuellen Stands 1 Woche (</a:t>
                      </a:r>
                      <a:r>
                        <a:rPr lang="de-DE" sz="900" b="0" i="0" u="non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7 volle Tage</a:t>
                      </a:r>
                      <a:r>
                        <a:rPr lang="de-DE" sz="900" b="0" i="0" u="none" dirty="0" smtClean="0">
                          <a:solidFill>
                            <a:srgbClr val="0070C0"/>
                          </a:solidFill>
                          <a:effectLst/>
                          <a:latin typeface="+mj-lt"/>
                        </a:rPr>
                        <a:t>) vor gebuchtem individuellen Feedback </a:t>
                      </a:r>
                      <a:endParaRPr lang="de-DE" sz="900" b="0" i="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063238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de-DE" sz="100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12.06.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>
                          <a:effectLst/>
                          <a:latin typeface="+mj-lt"/>
                        </a:rPr>
                        <a:t>Debattierclub und rhetorische Fähigkeiten </a:t>
                      </a:r>
                      <a:r>
                        <a:rPr lang="de-DE" sz="1050" b="1" dirty="0" smtClean="0">
                          <a:effectLst/>
                          <a:latin typeface="+mj-lt"/>
                        </a:rPr>
                        <a:t>(</a:t>
                      </a:r>
                      <a:r>
                        <a:rPr lang="de-DE" sz="1000" b="0" dirty="0" smtClean="0">
                          <a:solidFill>
                            <a:srgbClr val="009C00"/>
                          </a:solidFill>
                          <a:effectLst/>
                          <a:latin typeface="+mj-lt"/>
                        </a:rPr>
                        <a:t>mit David</a:t>
                      </a:r>
                      <a:r>
                        <a:rPr lang="de-DE" sz="1050" b="1" dirty="0" smtClean="0">
                          <a:effectLst/>
                          <a:latin typeface="+mj-lt"/>
                        </a:rPr>
                        <a:t>)</a:t>
                      </a:r>
                      <a:endParaRPr lang="de-DE" sz="105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147883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10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19.06.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Feinschliff der Hausarbeit - Individuelles Feedback 1 </a:t>
                      </a:r>
                      <a:endParaRPr lang="de-DE" sz="1050" b="1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851299"/>
                  </a:ext>
                </a:extLst>
              </a:tr>
              <a:tr h="8574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11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26.06.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Individuelles Feedback 2 </a:t>
                      </a:r>
                      <a:endParaRPr lang="de-DE" sz="1050" b="1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995722"/>
                  </a:ext>
                </a:extLst>
              </a:tr>
              <a:tr h="12725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12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03.07.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Individuelles Feedback 3 </a:t>
                      </a:r>
                      <a:endParaRPr lang="de-DE" sz="1050" b="1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860378"/>
                  </a:ext>
                </a:extLst>
              </a:tr>
              <a:tr h="12725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13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10.07.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Abschlussbesprechung - Letzte Fragen und Evaluierung </a:t>
                      </a:r>
                      <a:endParaRPr lang="de-DE" sz="1050" b="1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endParaRPr lang="de-DE" sz="900" b="0" i="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185982"/>
                  </a:ext>
                </a:extLst>
              </a:tr>
              <a:tr h="127254"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14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dirty="0" smtClean="0">
                          <a:effectLst/>
                          <a:latin typeface="+mj-lt"/>
                        </a:rPr>
                        <a:t>17.07.</a:t>
                      </a:r>
                      <a:endParaRPr lang="de-DE" sz="1000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1" dirty="0" smtClean="0">
                          <a:effectLst/>
                          <a:latin typeface="+mj-lt"/>
                        </a:rPr>
                        <a:t>Individuelles Feedback 4 (</a:t>
                      </a:r>
                      <a:r>
                        <a:rPr lang="de-DE" sz="1000" b="0" dirty="0" smtClean="0">
                          <a:solidFill>
                            <a:srgbClr val="009C00"/>
                          </a:solidFill>
                          <a:effectLst/>
                          <a:latin typeface="+mj-lt"/>
                        </a:rPr>
                        <a:t>Optionale Digitale Extra-Session</a:t>
                      </a:r>
                      <a:r>
                        <a:rPr lang="de-DE" sz="1050" b="1" dirty="0" smtClean="0">
                          <a:effectLst/>
                          <a:latin typeface="+mj-lt"/>
                        </a:rPr>
                        <a:t>)</a:t>
                      </a:r>
                      <a:endParaRPr lang="de-DE" sz="1050" b="1" dirty="0"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endParaRPr lang="de-DE" sz="900" b="0" i="0" u="none" dirty="0">
                        <a:solidFill>
                          <a:srgbClr val="0070C0"/>
                        </a:solidFill>
                        <a:effectLst/>
                        <a:latin typeface="+mj-lt"/>
                      </a:endParaRPr>
                    </a:p>
                  </a:txBody>
                  <a:tcPr marL="9590" marR="9590" marT="9590" marB="9590">
                    <a:lnL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4763" cap="flat" cmpd="sng" algn="ctr">
                      <a:solidFill>
                        <a:srgbClr val="7E8C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50834150"/>
                  </a:ext>
                </a:extLst>
              </a:tr>
            </a:tbl>
          </a:graphicData>
        </a:graphic>
      </p:graphicFrame>
      <p:sp>
        <p:nvSpPr>
          <p:cNvPr id="3" name="Rechteck 2"/>
          <p:cNvSpPr/>
          <p:nvPr/>
        </p:nvSpPr>
        <p:spPr>
          <a:xfrm>
            <a:off x="3239853" y="4745543"/>
            <a:ext cx="30243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solidFill>
                  <a:srgbClr val="7030A0"/>
                </a:solidFill>
              </a:rPr>
              <a:t>06.08.2024</a:t>
            </a:r>
            <a:r>
              <a:rPr lang="de-DE" sz="1100" dirty="0"/>
              <a:t>	Vorabgabe (</a:t>
            </a:r>
            <a:r>
              <a:rPr lang="de-DE" sz="1000" dirty="0">
                <a:solidFill>
                  <a:srgbClr val="00B050"/>
                </a:solidFill>
              </a:rPr>
              <a:t>empfohlen</a:t>
            </a:r>
            <a:r>
              <a:rPr lang="de-DE" sz="1100" dirty="0"/>
              <a:t>) </a:t>
            </a:r>
          </a:p>
          <a:p>
            <a:r>
              <a:rPr lang="de-DE" sz="1100" dirty="0" smtClean="0">
                <a:solidFill>
                  <a:srgbClr val="C00000"/>
                </a:solidFill>
              </a:rPr>
              <a:t>13.09.2024</a:t>
            </a:r>
            <a:r>
              <a:rPr lang="de-DE" sz="1100" dirty="0"/>
              <a:t>	Studienrechtlicher Abgabetermin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0" y="4872508"/>
            <a:ext cx="190956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/>
              <a:t>(</a:t>
            </a:r>
            <a:r>
              <a:rPr lang="de-DE" sz="1300" dirty="0" smtClean="0">
                <a:solidFill>
                  <a:srgbClr val="7030A0"/>
                </a:solidFill>
              </a:rPr>
              <a:t>alles auch auf OpenOlat</a:t>
            </a:r>
            <a:r>
              <a:rPr lang="de-DE" sz="1300" dirty="0" smtClean="0"/>
              <a:t>)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106966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DE2BB5-F6A5-800B-A5C0-83F29FCE1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526160"/>
            <a:ext cx="6931144" cy="503882"/>
          </a:xfrm>
        </p:spPr>
        <p:txBody>
          <a:bodyPr/>
          <a:lstStyle/>
          <a:p>
            <a:pPr algn="ctr"/>
            <a:r>
              <a:rPr lang="de-DE" sz="2400" dirty="0" smtClean="0"/>
              <a:t>Vorbereitung für </a:t>
            </a:r>
            <a:r>
              <a:rPr lang="de-DE" sz="2400" dirty="0" err="1" smtClean="0"/>
              <a:t>Citavi</a:t>
            </a:r>
            <a:r>
              <a:rPr lang="de-DE" sz="2400" dirty="0" smtClean="0"/>
              <a:t>/</a:t>
            </a:r>
            <a:r>
              <a:rPr lang="de-DE" sz="2400" dirty="0" err="1" smtClean="0"/>
              <a:t>Zotero</a:t>
            </a:r>
            <a:r>
              <a:rPr lang="de-DE" sz="2400" dirty="0" smtClean="0"/>
              <a:t> Schulung </a:t>
            </a:r>
            <a:r>
              <a:rPr lang="de-DE" sz="2400" dirty="0" smtClean="0"/>
              <a:t>(</a:t>
            </a:r>
            <a:r>
              <a:rPr lang="de-DE" sz="2400" dirty="0" smtClean="0"/>
              <a:t>30</a:t>
            </a:r>
            <a:r>
              <a:rPr lang="de-DE" sz="2400" dirty="0" smtClean="0"/>
              <a:t>.04.2025)</a:t>
            </a:r>
            <a:endParaRPr lang="de-DE" sz="24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BD2C16-51DE-632B-355B-7B7C27B16BD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6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AD50507-5FE5-72D9-89FF-7BB31436CD45}"/>
              </a:ext>
            </a:extLst>
          </p:cNvPr>
          <p:cNvSpPr txBox="1"/>
          <p:nvPr/>
        </p:nvSpPr>
        <p:spPr>
          <a:xfrm>
            <a:off x="251520" y="3363838"/>
            <a:ext cx="87849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b="1" i="0" u="none" strike="noStrike" baseline="0" dirty="0" err="1" smtClean="0">
                <a:solidFill>
                  <a:srgbClr val="000000"/>
                </a:solidFill>
                <a:latin typeface="+mj-lt"/>
              </a:rPr>
              <a:t>Zotero</a:t>
            </a:r>
            <a:r>
              <a:rPr lang="de-DE" sz="1200" b="1" i="0" u="none" strike="noStrike" baseline="0" dirty="0" smtClean="0">
                <a:solidFill>
                  <a:srgbClr val="000000"/>
                </a:solidFill>
                <a:latin typeface="+mj-lt"/>
              </a:rPr>
              <a:t> / Mac Installation: </a:t>
            </a:r>
          </a:p>
          <a:p>
            <a:r>
              <a:rPr lang="de-DE" sz="1200" dirty="0">
                <a:solidFill>
                  <a:srgbClr val="000000"/>
                </a:solidFill>
                <a:latin typeface="+mj-lt"/>
                <a:hlinkClick r:id="rId2"/>
              </a:rPr>
              <a:t>https://</a:t>
            </a:r>
            <a:r>
              <a:rPr lang="de-DE" sz="1200" dirty="0" smtClean="0">
                <a:solidFill>
                  <a:srgbClr val="000000"/>
                </a:solidFill>
                <a:latin typeface="+mj-lt"/>
                <a:hlinkClick r:id="rId2"/>
              </a:rPr>
              <a:t>www.wiso.uni-hamburg.de/bibliothek/service/beratung-und-schulungen/materialien/20241017-zotero-installation.pdf</a:t>
            </a:r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 </a:t>
            </a:r>
            <a:endParaRPr lang="de-DE" sz="1200" b="0" i="0" u="none" strike="noStrike" baseline="0" dirty="0" smtClean="0">
              <a:solidFill>
                <a:srgbClr val="000000"/>
              </a:solidFill>
              <a:latin typeface="+mj-lt"/>
            </a:endParaRPr>
          </a:p>
          <a:p>
            <a:endParaRPr lang="de-DE" sz="1200" b="0" i="0" u="none" strike="noStrike" baseline="0" dirty="0" smtClean="0">
              <a:solidFill>
                <a:srgbClr val="000000"/>
              </a:solidFill>
              <a:latin typeface="+mj-lt"/>
            </a:endParaRPr>
          </a:p>
          <a:p>
            <a:r>
              <a:rPr lang="de-DE" sz="1200" b="1" i="0" u="none" strike="noStrike" baseline="0" dirty="0" err="1" smtClean="0">
                <a:solidFill>
                  <a:srgbClr val="000000"/>
                </a:solidFill>
                <a:latin typeface="+mj-lt"/>
              </a:rPr>
              <a:t>Zotero</a:t>
            </a:r>
            <a:r>
              <a:rPr lang="de-DE" sz="1200" b="1" i="0" u="none" strike="noStrike" baseline="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de-DE" sz="1200" b="1" i="0" u="none" strike="noStrike" baseline="0" dirty="0" smtClean="0">
                <a:solidFill>
                  <a:srgbClr val="000000"/>
                </a:solidFill>
                <a:latin typeface="+mj-lt"/>
              </a:rPr>
              <a:t>Übungen: </a:t>
            </a:r>
          </a:p>
          <a:p>
            <a:r>
              <a:rPr lang="de-DE" sz="1200" dirty="0">
                <a:solidFill>
                  <a:srgbClr val="000000"/>
                </a:solidFill>
                <a:latin typeface="+mj-lt"/>
                <a:hlinkClick r:id="rId3"/>
              </a:rPr>
              <a:t>https://</a:t>
            </a:r>
            <a:r>
              <a:rPr lang="de-DE" sz="1200" dirty="0" smtClean="0">
                <a:solidFill>
                  <a:srgbClr val="000000"/>
                </a:solidFill>
                <a:latin typeface="+mj-lt"/>
                <a:hlinkClick r:id="rId3"/>
              </a:rPr>
              <a:t>www.wiso.uni-hamburg.de/bibliothek/service/beratung-und-schulungen/materialien/20241017-zotero-uebung-erfassen.pdf</a:t>
            </a:r>
            <a:r>
              <a:rPr lang="de-DE" sz="1200" dirty="0" smtClean="0">
                <a:solidFill>
                  <a:srgbClr val="000000"/>
                </a:solidFill>
                <a:latin typeface="+mj-lt"/>
              </a:rPr>
              <a:t> </a:t>
            </a:r>
            <a:endParaRPr lang="de-DE" sz="1200" b="0" i="0" u="none" strike="noStrike" baseline="0" dirty="0">
              <a:solidFill>
                <a:srgbClr val="000000"/>
              </a:solidFill>
              <a:latin typeface="+mj-lt"/>
            </a:endParaRPr>
          </a:p>
          <a:p>
            <a:endParaRPr lang="de-DE" sz="1200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056746" y="4636175"/>
            <a:ext cx="3174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7030A0"/>
                </a:solidFill>
              </a:rPr>
              <a:t>Wie viele Mac / Windows User?</a:t>
            </a:r>
            <a:endParaRPr lang="de-DE" dirty="0">
              <a:solidFill>
                <a:srgbClr val="7030A0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67384"/>
            <a:ext cx="9145353" cy="199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2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EDBDE-194B-3D3E-8CE0-CB769F8F0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532370"/>
            <a:ext cx="6768752" cy="503882"/>
          </a:xfrm>
        </p:spPr>
        <p:txBody>
          <a:bodyPr/>
          <a:lstStyle/>
          <a:p>
            <a:pPr algn="ctr"/>
            <a:r>
              <a:rPr lang="de-DE" dirty="0"/>
              <a:t>Fähigkeiten in </a:t>
            </a:r>
            <a:r>
              <a:rPr lang="de-DE" dirty="0" smtClean="0"/>
              <a:t>IGK2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02E651-C991-3B6D-3733-EC49BCF964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500" dirty="0"/>
              <a:t>Ziel</a:t>
            </a:r>
            <a:r>
              <a:rPr lang="de-DE" sz="1500" dirty="0" smtClean="0"/>
              <a:t>:	</a:t>
            </a:r>
            <a:r>
              <a:rPr lang="de-DE" sz="1500" dirty="0" smtClean="0">
                <a:solidFill>
                  <a:srgbClr val="009C00"/>
                </a:solidFill>
              </a:rPr>
              <a:t>Befähigung</a:t>
            </a:r>
            <a:r>
              <a:rPr lang="de-DE" sz="1500" dirty="0" smtClean="0"/>
              <a:t> </a:t>
            </a:r>
            <a:r>
              <a:rPr lang="de-DE" sz="1500" dirty="0"/>
              <a:t>zum schriftlichen wissenschaftlichen Arbeiten </a:t>
            </a:r>
            <a:r>
              <a:rPr lang="de-DE" sz="1500" dirty="0" smtClean="0"/>
              <a:t>	(</a:t>
            </a:r>
            <a:r>
              <a:rPr lang="de-DE" sz="1500" dirty="0">
                <a:solidFill>
                  <a:srgbClr val="7030A0"/>
                </a:solidFill>
              </a:rPr>
              <a:t>nicht reine Fachinhalte</a:t>
            </a:r>
            <a:r>
              <a:rPr lang="de-DE" sz="1500" dirty="0"/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500" dirty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500" dirty="0"/>
              <a:t>Nicht das Thema beschreiben (Journalismus), sondern durch die Forschungsfrage eine Erkenntnis ableiten.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5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500" dirty="0" smtClean="0"/>
              <a:t>Bestimmte </a:t>
            </a:r>
            <a:r>
              <a:rPr lang="de-DE" sz="1500" dirty="0"/>
              <a:t>Struktur und Methodik </a:t>
            </a:r>
            <a:r>
              <a:rPr lang="de-DE" sz="1500" dirty="0" smtClean="0"/>
              <a:t>helfen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500" dirty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500" dirty="0" smtClean="0"/>
              <a:t> </a:t>
            </a:r>
            <a:r>
              <a:rPr lang="de-DE" sz="1500" dirty="0" smtClean="0">
                <a:solidFill>
                  <a:srgbClr val="00B050"/>
                </a:solidFill>
              </a:rPr>
              <a:t>Muster-Hausarbeiten</a:t>
            </a:r>
            <a:r>
              <a:rPr lang="de-DE" sz="1500" dirty="0" smtClean="0"/>
              <a:t> (</a:t>
            </a:r>
            <a:r>
              <a:rPr lang="de-DE" sz="1500" dirty="0" smtClean="0">
                <a:solidFill>
                  <a:srgbClr val="0070C0"/>
                </a:solidFill>
              </a:rPr>
              <a:t>1.3.1</a:t>
            </a:r>
            <a:r>
              <a:rPr lang="de-DE" sz="1500" dirty="0" smtClean="0"/>
              <a:t>, </a:t>
            </a:r>
            <a:r>
              <a:rPr lang="de-DE" sz="1500" dirty="0" smtClean="0">
                <a:solidFill>
                  <a:srgbClr val="0070C0"/>
                </a:solidFill>
              </a:rPr>
              <a:t>1.3.2</a:t>
            </a:r>
            <a:r>
              <a:rPr lang="de-DE" sz="1500" dirty="0" smtClean="0"/>
              <a:t>, </a:t>
            </a:r>
            <a:r>
              <a:rPr lang="de-DE" sz="1500" dirty="0" smtClean="0">
                <a:solidFill>
                  <a:srgbClr val="0070C0"/>
                </a:solidFill>
              </a:rPr>
              <a:t>1.3.3</a:t>
            </a:r>
            <a:r>
              <a:rPr lang="de-DE" sz="1500" dirty="0" smtClean="0"/>
              <a:t> auf OpenOlat) als Benchmark</a:t>
            </a:r>
            <a:endParaRPr lang="de-DE" sz="1500" dirty="0"/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5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500" dirty="0" smtClean="0"/>
              <a:t>Beschreibung </a:t>
            </a:r>
            <a:r>
              <a:rPr lang="de-DE" sz="1500" dirty="0"/>
              <a:t>&amp; </a:t>
            </a:r>
            <a:r>
              <a:rPr lang="de-DE" sz="1500" dirty="0" smtClean="0"/>
              <a:t>Nacherzählung </a:t>
            </a:r>
            <a:r>
              <a:rPr lang="de-DE" sz="1500" dirty="0" smtClean="0">
                <a:sym typeface="Wingdings" panose="05000000000000000000" pitchFamily="2" charset="2"/>
              </a:rPr>
              <a:t> </a:t>
            </a:r>
            <a:r>
              <a:rPr lang="de-DE" sz="1500" dirty="0" smtClean="0"/>
              <a:t>Erkenntnisgewinn 			(</a:t>
            </a:r>
            <a:r>
              <a:rPr lang="de-DE" sz="1500" dirty="0">
                <a:solidFill>
                  <a:srgbClr val="7030A0"/>
                </a:solidFill>
              </a:rPr>
              <a:t>für Dritte verständlich &amp; nachvollziehbar</a:t>
            </a:r>
            <a:r>
              <a:rPr lang="de-DE" sz="1500" dirty="0"/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500" dirty="0"/>
          </a:p>
          <a:p>
            <a:endParaRPr lang="de-DE" sz="1500" dirty="0" smtClean="0"/>
          </a:p>
          <a:p>
            <a:r>
              <a:rPr lang="de-DE" sz="1500" dirty="0" smtClean="0">
                <a:solidFill>
                  <a:srgbClr val="0070C0"/>
                </a:solidFill>
              </a:rPr>
              <a:t>Tipp</a:t>
            </a:r>
            <a:r>
              <a:rPr lang="de-DE" sz="1500" dirty="0"/>
              <a:t>: </a:t>
            </a:r>
            <a:r>
              <a:rPr lang="de-DE" sz="1500" dirty="0" smtClean="0"/>
              <a:t>	Proaktiv </a:t>
            </a:r>
            <a:r>
              <a:rPr lang="de-DE" sz="1500" dirty="0"/>
              <a:t>Feedback von Dozierenden einholen und </a:t>
            </a:r>
            <a:r>
              <a:rPr lang="de-DE" sz="1500" dirty="0" smtClean="0"/>
              <a:t>umsetzen </a:t>
            </a:r>
            <a:r>
              <a:rPr lang="de-DE" sz="1500" dirty="0" smtClean="0">
                <a:sym typeface="Wingdings" panose="05000000000000000000" pitchFamily="2" charset="2"/>
              </a:rPr>
              <a:t> </a:t>
            </a:r>
            <a:r>
              <a:rPr lang="de-DE" sz="1500" dirty="0" smtClean="0">
                <a:solidFill>
                  <a:srgbClr val="009C00"/>
                </a:solidFill>
              </a:rPr>
              <a:t>Erfolg</a:t>
            </a:r>
            <a:endParaRPr lang="de-DE" sz="1500" dirty="0">
              <a:solidFill>
                <a:srgbClr val="009C00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A2C123-1C2C-32C0-01EC-435C6662BB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7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622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EDBDE-194B-3D3E-8CE0-CB769F8F0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532370"/>
            <a:ext cx="6768752" cy="503882"/>
          </a:xfrm>
        </p:spPr>
        <p:txBody>
          <a:bodyPr/>
          <a:lstStyle/>
          <a:p>
            <a:pPr algn="ctr"/>
            <a:r>
              <a:rPr lang="de-DE" dirty="0" err="1" smtClean="0"/>
              <a:t>Skill</a:t>
            </a:r>
            <a:r>
              <a:rPr lang="de-DE" dirty="0" smtClean="0"/>
              <a:t>: </a:t>
            </a:r>
            <a:r>
              <a:rPr lang="de-DE" dirty="0"/>
              <a:t>Wissenschaftliche Texte schreiben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02E651-C991-3B6D-3733-EC49BCF964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600" dirty="0"/>
              <a:t>Textart: </a:t>
            </a:r>
            <a:r>
              <a:rPr lang="de-DE" sz="1600" dirty="0" smtClean="0"/>
              <a:t>			</a:t>
            </a:r>
            <a:r>
              <a:rPr lang="de-DE" sz="1600" dirty="0"/>
              <a:t>Forschungsbasierte Hausarbeit (Literaturbasiert)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600" dirty="0"/>
              <a:t>Forschungsfrage: </a:t>
            </a:r>
            <a:r>
              <a:rPr lang="de-DE" sz="1600" dirty="0" smtClean="0"/>
              <a:t>		</a:t>
            </a:r>
            <a:r>
              <a:rPr lang="de-DE" sz="1600" dirty="0"/>
              <a:t>Klar, eingegrenzt, erkenntnisorientiert</a:t>
            </a:r>
          </a:p>
          <a:p>
            <a:endParaRPr lang="de-DE" sz="1600" dirty="0"/>
          </a:p>
          <a:p>
            <a:r>
              <a:rPr lang="de-DE" sz="1600" u="sng" dirty="0" smtClean="0"/>
              <a:t>Struktur</a:t>
            </a:r>
            <a:r>
              <a:rPr lang="de-DE" sz="1600" dirty="0"/>
              <a:t>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600" dirty="0"/>
              <a:t>Einleitung: </a:t>
            </a:r>
            <a:r>
              <a:rPr lang="de-DE" sz="1600" dirty="0" smtClean="0"/>
              <a:t>			</a:t>
            </a:r>
            <a:r>
              <a:rPr lang="de-DE" sz="1600" dirty="0"/>
              <a:t>Herleitung und Ziel der </a:t>
            </a:r>
            <a:r>
              <a:rPr lang="de-DE" sz="1600" dirty="0" smtClean="0"/>
              <a:t>Forschungsfrage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600" dirty="0"/>
              <a:t>Methodik: 			</a:t>
            </a:r>
            <a:r>
              <a:rPr lang="de-DE" sz="1600" dirty="0">
                <a:solidFill>
                  <a:srgbClr val="7030A0"/>
                </a:solidFill>
              </a:rPr>
              <a:t>Literaturanalyse</a:t>
            </a:r>
            <a:r>
              <a:rPr lang="de-DE" sz="1600" dirty="0"/>
              <a:t> (Suchstrategien, Auswahlkriterien, Auswertung</a:t>
            </a:r>
            <a:r>
              <a:rPr lang="de-DE" sz="1600" dirty="0" smtClean="0"/>
              <a:t>)</a:t>
            </a:r>
            <a:endParaRPr lang="de-DE" sz="1600" dirty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600" dirty="0"/>
              <a:t>Literaturüberblick: </a:t>
            </a:r>
            <a:r>
              <a:rPr lang="de-DE" sz="1600" dirty="0" smtClean="0"/>
              <a:t>	</a:t>
            </a:r>
            <a:r>
              <a:rPr lang="de-DE" sz="1600" dirty="0"/>
              <a:t>Stand der </a:t>
            </a:r>
            <a:r>
              <a:rPr lang="de-DE" sz="1600" dirty="0" smtClean="0"/>
              <a:t>Forschung – relevante Positionen, zentrale Ansätze, Befunde</a:t>
            </a:r>
            <a:endParaRPr lang="de-DE" sz="1600" dirty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600" dirty="0" smtClean="0"/>
              <a:t>Analyse</a:t>
            </a:r>
            <a:r>
              <a:rPr lang="de-DE" sz="1600" dirty="0"/>
              <a:t>: </a:t>
            </a:r>
            <a:r>
              <a:rPr lang="de-DE" sz="1600" dirty="0" smtClean="0"/>
              <a:t>			</a:t>
            </a:r>
            <a:r>
              <a:rPr lang="de-DE" sz="1600" dirty="0"/>
              <a:t>Kritische Auseinandersetzung mit zentralen Quellen</a:t>
            </a:r>
            <a:endParaRPr lang="de-DE" sz="1600" dirty="0" smtClean="0"/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600" dirty="0" smtClean="0"/>
              <a:t>Fazit: 				</a:t>
            </a:r>
            <a:r>
              <a:rPr lang="de-DE" sz="1600" dirty="0"/>
              <a:t>Ergebnisse, offene Fragen, Implikationen</a:t>
            </a:r>
            <a:endParaRPr lang="de-DE" sz="1600" dirty="0" smtClean="0"/>
          </a:p>
          <a:p>
            <a:endParaRPr lang="de-DE" sz="1600" dirty="0"/>
          </a:p>
          <a:p>
            <a:endParaRPr lang="de-DE" sz="1600" dirty="0" smtClean="0"/>
          </a:p>
          <a:p>
            <a:r>
              <a:rPr lang="de-DE" sz="1600" dirty="0" smtClean="0">
                <a:solidFill>
                  <a:srgbClr val="0070C0"/>
                </a:solidFill>
              </a:rPr>
              <a:t>Argumentation</a:t>
            </a:r>
            <a:r>
              <a:rPr lang="de-DE" sz="1600" dirty="0"/>
              <a:t>: Logisch, nachvollziehbar, überzeugend für D</a:t>
            </a:r>
            <a:r>
              <a:rPr lang="de-DE" sz="1600" dirty="0" smtClean="0"/>
              <a:t>ritte (</a:t>
            </a:r>
            <a:r>
              <a:rPr lang="de-DE" sz="1300" dirty="0" smtClean="0">
                <a:solidFill>
                  <a:srgbClr val="7030A0"/>
                </a:solidFill>
              </a:rPr>
              <a:t>das Publikum</a:t>
            </a:r>
            <a:r>
              <a:rPr lang="de-DE" sz="1600" dirty="0" smtClean="0"/>
              <a:t>)</a:t>
            </a:r>
            <a:endParaRPr lang="de-DE" sz="1600" b="0" i="0" u="none" strike="noStrike" baseline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A2C123-1C2C-32C0-01EC-435C6662BB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8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339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705617-CBA9-346C-4E7B-9AFF71BA5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832" y="506234"/>
            <a:ext cx="4032448" cy="503882"/>
          </a:xfrm>
        </p:spPr>
        <p:txBody>
          <a:bodyPr/>
          <a:lstStyle/>
          <a:p>
            <a:r>
              <a:rPr lang="de-DE" sz="2800" b="1" i="0" u="none" strike="noStrike" baseline="0" dirty="0" err="1" smtClean="0">
                <a:latin typeface="Calibri" panose="020F0502020204030204" pitchFamily="34" charset="0"/>
              </a:rPr>
              <a:t>Skill</a:t>
            </a:r>
            <a:r>
              <a:rPr lang="de-DE" sz="2800" b="1" i="0" u="none" strike="noStrike" baseline="0" dirty="0" smtClean="0">
                <a:latin typeface="Calibri" panose="020F0502020204030204" pitchFamily="34" charset="0"/>
              </a:rPr>
              <a:t>: Textverständnis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D57651-705F-113D-D12B-E803AB7DBA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3999" cy="4083918"/>
          </a:xfrm>
        </p:spPr>
        <p:txBody>
          <a:bodyPr>
            <a:noAutofit/>
          </a:bodyPr>
          <a:lstStyle/>
          <a:p>
            <a:r>
              <a:rPr lang="de-DE" sz="1500" u="sng" dirty="0">
                <a:solidFill>
                  <a:srgbClr val="3B515B"/>
                </a:solidFill>
                <a:latin typeface="+mj-lt"/>
              </a:rPr>
              <a:t>Grundverständnis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		Identifizierung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dessen, was explizit gesagt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wird</a:t>
            </a:r>
            <a:endParaRPr lang="de-DE" sz="1500" dirty="0">
              <a:solidFill>
                <a:srgbClr val="3B515B"/>
              </a:solidFill>
              <a:latin typeface="+mj-lt"/>
            </a:endParaRPr>
          </a:p>
          <a:p>
            <a:pPr marL="1085850" lvl="1" indent="-342900">
              <a:buFont typeface="Wingdings" panose="05000000000000000000" pitchFamily="2" charset="2"/>
              <a:buChar char="ü"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Detailgenauigkeit: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manchmal Wort-für-Wort-Lesen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zur Erfassung präziser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Bedeutungen</a:t>
            </a:r>
          </a:p>
          <a:p>
            <a:pPr lvl="1" indent="0">
              <a:buNone/>
            </a:pPr>
            <a:endParaRPr lang="de-DE" sz="500" dirty="0">
              <a:solidFill>
                <a:srgbClr val="3B515B"/>
              </a:solidFill>
              <a:latin typeface="+mj-lt"/>
            </a:endParaRPr>
          </a:p>
          <a:p>
            <a:r>
              <a:rPr lang="de-DE" sz="1500" u="sng" dirty="0">
                <a:solidFill>
                  <a:srgbClr val="3B515B"/>
                </a:solidFill>
                <a:latin typeface="+mj-lt"/>
              </a:rPr>
              <a:t>Analyse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				Erkennen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von Argumenten und deren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Begründungen</a:t>
            </a:r>
            <a:endParaRPr lang="de-DE" sz="1500" dirty="0">
              <a:solidFill>
                <a:srgbClr val="3B515B"/>
              </a:solidFill>
              <a:latin typeface="+mj-lt"/>
            </a:endParaRPr>
          </a:p>
          <a:p>
            <a:pPr marL="1085850" lvl="1" indent="-342900">
              <a:buFont typeface="Wingdings" panose="05000000000000000000" pitchFamily="2" charset="2"/>
              <a:buChar char="ü"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Kritische Fragen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:		„Warum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diese Logik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?“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und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„Welche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Beweise werden angeführt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?“</a:t>
            </a:r>
          </a:p>
          <a:p>
            <a:pPr marL="1085850" lvl="1" indent="-342900">
              <a:buFont typeface="Wingdings" panose="05000000000000000000" pitchFamily="2" charset="2"/>
              <a:buChar char="ü"/>
            </a:pPr>
            <a:endParaRPr lang="de-DE" sz="500" dirty="0">
              <a:solidFill>
                <a:srgbClr val="3B515B"/>
              </a:solidFill>
              <a:latin typeface="+mj-lt"/>
            </a:endParaRPr>
          </a:p>
          <a:p>
            <a:r>
              <a:rPr lang="de-DE" sz="1500" u="sng" dirty="0" smtClean="0">
                <a:solidFill>
                  <a:srgbClr val="3B515B"/>
                </a:solidFill>
                <a:latin typeface="+mj-lt"/>
              </a:rPr>
              <a:t>Interpretation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			Vertiefendes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Lesen und Einordnen in einen größeren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Kontext</a:t>
            </a:r>
            <a:endParaRPr lang="de-DE" sz="1500" dirty="0">
              <a:solidFill>
                <a:srgbClr val="3B515B"/>
              </a:solidFill>
              <a:latin typeface="+mj-lt"/>
            </a:endParaRPr>
          </a:p>
          <a:p>
            <a:pPr marL="1085850" lvl="1" indent="-342900">
              <a:buFont typeface="Wingdings" panose="05000000000000000000" pitchFamily="2" charset="2"/>
              <a:buChar char="ü"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Perspektivwechsel: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Vergleich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verschiedener Sichtweisen (z.B. Soziologie vs. VWL)</a:t>
            </a:r>
          </a:p>
          <a:p>
            <a:pPr marL="1085850" lvl="1" indent="-342900">
              <a:buFont typeface="Wingdings" panose="05000000000000000000" pitchFamily="2" charset="2"/>
              <a:buChar char="ü"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Weltanschauung: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„Wie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passt das zu meinem Verständnis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?“</a:t>
            </a:r>
          </a:p>
          <a:p>
            <a:pPr lvl="1" indent="0">
              <a:buNone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	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					„Wo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liegen mögliche Widersprüche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?“</a:t>
            </a:r>
          </a:p>
          <a:p>
            <a:pPr lvl="1" indent="0">
              <a:buNone/>
            </a:pPr>
            <a:endParaRPr lang="de-DE" sz="500" dirty="0">
              <a:solidFill>
                <a:srgbClr val="3B515B"/>
              </a:solidFill>
              <a:latin typeface="+mj-lt"/>
            </a:endParaRPr>
          </a:p>
          <a:p>
            <a:r>
              <a:rPr lang="de-DE" sz="1500" u="sng" dirty="0" smtClean="0">
                <a:solidFill>
                  <a:srgbClr val="3B515B"/>
                </a:solidFill>
                <a:latin typeface="+mj-lt"/>
              </a:rPr>
              <a:t>Zusammenhangsverständnis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:			Was sind zentrale Aussagen und Implikationen?</a:t>
            </a:r>
            <a:endParaRPr lang="de-DE" sz="1500" dirty="0">
              <a:solidFill>
                <a:srgbClr val="3B515B"/>
              </a:solidFill>
              <a:latin typeface="+mj-lt"/>
            </a:endParaRPr>
          </a:p>
          <a:p>
            <a:endParaRPr lang="de-DE" sz="500" dirty="0" smtClean="0">
              <a:solidFill>
                <a:srgbClr val="3B515B"/>
              </a:solidFill>
              <a:latin typeface="+mj-lt"/>
            </a:endParaRPr>
          </a:p>
          <a:p>
            <a:r>
              <a:rPr lang="de-DE" sz="1500" u="sng" dirty="0" smtClean="0">
                <a:solidFill>
                  <a:srgbClr val="3B515B"/>
                </a:solidFill>
                <a:latin typeface="+mj-lt"/>
              </a:rPr>
              <a:t>Praxis </a:t>
            </a:r>
            <a:r>
              <a:rPr lang="de-DE" sz="1500" u="sng" dirty="0">
                <a:solidFill>
                  <a:srgbClr val="3B515B"/>
                </a:solidFill>
                <a:latin typeface="+mj-lt"/>
              </a:rPr>
              <a:t>und </a:t>
            </a:r>
            <a:r>
              <a:rPr lang="de-DE" sz="1500" u="sng" dirty="0" smtClean="0">
                <a:solidFill>
                  <a:srgbClr val="3B515B"/>
                </a:solidFill>
                <a:latin typeface="+mj-lt"/>
              </a:rPr>
              <a:t>Progression</a:t>
            </a:r>
            <a:endParaRPr lang="de-DE" sz="1500" u="sng" dirty="0">
              <a:solidFill>
                <a:srgbClr val="3B515B"/>
              </a:solidFill>
              <a:latin typeface="+mj-lt"/>
            </a:endParaRP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500" dirty="0">
                <a:solidFill>
                  <a:srgbClr val="3B515B"/>
                </a:solidFill>
                <a:latin typeface="+mj-lt"/>
              </a:rPr>
              <a:t>Regelmäßigkeit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:		Entwicklung </a:t>
            </a:r>
            <a:r>
              <a:rPr lang="de-DE" sz="1500" dirty="0">
                <a:solidFill>
                  <a:srgbClr val="3B515B"/>
                </a:solidFill>
                <a:latin typeface="+mj-lt"/>
              </a:rPr>
              <a:t>durch kontinuierliches Lesen wissenschaftlicher </a:t>
            </a:r>
            <a:r>
              <a:rPr lang="de-DE" sz="1500" dirty="0" smtClean="0">
                <a:solidFill>
                  <a:srgbClr val="3B515B"/>
                </a:solidFill>
                <a:latin typeface="+mj-lt"/>
              </a:rPr>
              <a:t>Texte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endParaRPr lang="de-DE" sz="500" dirty="0" smtClean="0">
              <a:solidFill>
                <a:srgbClr val="3B515B"/>
              </a:solidFill>
              <a:latin typeface="+mj-lt"/>
            </a:endParaRPr>
          </a:p>
          <a:p>
            <a:r>
              <a:rPr lang="de-DE" sz="1500" dirty="0" smtClean="0">
                <a:solidFill>
                  <a:srgbClr val="0070C0"/>
                </a:solidFill>
                <a:latin typeface="+mj-lt"/>
              </a:rPr>
              <a:t>Keine </a:t>
            </a:r>
            <a:r>
              <a:rPr lang="de-DE" sz="1500" dirty="0">
                <a:solidFill>
                  <a:srgbClr val="0070C0"/>
                </a:solidFill>
                <a:latin typeface="+mj-lt"/>
              </a:rPr>
              <a:t>angeborene </a:t>
            </a:r>
            <a:r>
              <a:rPr lang="de-DE" sz="1500" dirty="0" smtClean="0">
                <a:solidFill>
                  <a:srgbClr val="0070C0"/>
                </a:solidFill>
                <a:latin typeface="+mj-lt"/>
              </a:rPr>
              <a:t>Fähigkeit </a:t>
            </a:r>
            <a:r>
              <a:rPr lang="de-DE" sz="1500" dirty="0" smtClean="0">
                <a:solidFill>
                  <a:srgbClr val="3B515B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de-DE" sz="1500" dirty="0" smtClean="0">
                <a:solidFill>
                  <a:srgbClr val="7030A0"/>
                </a:solidFill>
                <a:latin typeface="+mj-lt"/>
                <a:sym typeface="Wingdings" panose="05000000000000000000" pitchFamily="2" charset="2"/>
              </a:rPr>
              <a:t>Jede*r kann wissenschaftliche Texte zu verstehen!	        </a:t>
            </a:r>
            <a:r>
              <a:rPr lang="de-DE" sz="1500" dirty="0" smtClean="0">
                <a:solidFill>
                  <a:srgbClr val="3C515B"/>
                </a:solidFill>
                <a:latin typeface="+mj-lt"/>
                <a:sym typeface="Wingdings" panose="05000000000000000000" pitchFamily="2" charset="2"/>
              </a:rPr>
              <a:t>(</a:t>
            </a:r>
            <a:r>
              <a:rPr lang="de-DE" sz="1300" dirty="0" smtClean="0">
                <a:solidFill>
                  <a:srgbClr val="0070C0"/>
                </a:solidFill>
                <a:latin typeface="+mj-lt"/>
                <a:sym typeface="Wingdings" panose="05000000000000000000" pitchFamily="2" charset="2"/>
              </a:rPr>
              <a:t>ChatGPT kann helfen!</a:t>
            </a:r>
            <a:r>
              <a:rPr lang="de-DE" sz="1500" dirty="0" smtClean="0">
                <a:solidFill>
                  <a:srgbClr val="3C515B"/>
                </a:solidFill>
                <a:latin typeface="+mj-lt"/>
                <a:sym typeface="Wingdings" panose="05000000000000000000" pitchFamily="2" charset="2"/>
              </a:rPr>
              <a:t>)</a:t>
            </a:r>
            <a:endParaRPr lang="de-DE" sz="1500" dirty="0">
              <a:solidFill>
                <a:srgbClr val="3C515B"/>
              </a:solidFill>
              <a:latin typeface="+mj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6032597-EA33-F42E-619F-D0FEC3DDF4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388424" y="4767263"/>
            <a:ext cx="360039" cy="273844"/>
          </a:xfrm>
        </p:spPr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9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0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ED2E597FF12C419FD0D8D80B052070" ma:contentTypeVersion="12" ma:contentTypeDescription="Ein neues Dokument erstellen." ma:contentTypeScope="" ma:versionID="6ee6eb089b2007a72a7db64d77ae3e68">
  <xsd:schema xmlns:xsd="http://www.w3.org/2001/XMLSchema" xmlns:xs="http://www.w3.org/2001/XMLSchema" xmlns:p="http://schemas.microsoft.com/office/2006/metadata/properties" xmlns:ns2="90cce59f-b200-4bec-a5b6-ae6101e8c6c2" xmlns:ns3="db4f15b3-afa7-4763-acdc-a734bb7854bb" targetNamespace="http://schemas.microsoft.com/office/2006/metadata/properties" ma:root="true" ma:fieldsID="7345692e8ed313c74041997a83802102" ns2:_="" ns3:_="">
    <xsd:import namespace="90cce59f-b200-4bec-a5b6-ae6101e8c6c2"/>
    <xsd:import namespace="db4f15b3-afa7-4763-acdc-a734bb785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ce59f-b200-4bec-a5b6-ae6101e8c6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e6611e7-32d6-4850-a1b3-d6f7e8ea0f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f15b3-afa7-4763-acdc-a734bb7854b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5ebc0131-fe79-4597-a026-605d0a3f79f5}" ma:internalName="TaxCatchAll" ma:showField="CatchAllData" ma:web="db4f15b3-afa7-4763-acdc-a734bb7854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0cce59f-b200-4bec-a5b6-ae6101e8c6c2">
      <Terms xmlns="http://schemas.microsoft.com/office/infopath/2007/PartnerControls"/>
    </lcf76f155ced4ddcb4097134ff3c332f>
    <TaxCatchAll xmlns="db4f15b3-afa7-4763-acdc-a734bb7854bb" xsi:nil="true"/>
  </documentManagement>
</p:properties>
</file>

<file path=customXml/itemProps1.xml><?xml version="1.0" encoding="utf-8"?>
<ds:datastoreItem xmlns:ds="http://schemas.openxmlformats.org/officeDocument/2006/customXml" ds:itemID="{1D6FFF96-FA44-46A6-B3F5-B8182B19D2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941850-1070-488D-B26D-120A98DD7E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cce59f-b200-4bec-a5b6-ae6101e8c6c2"/>
    <ds:schemaRef ds:uri="db4f15b3-afa7-4763-acdc-a734bb7854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0141BB-A0B0-411A-8F12-B0BEDED11FB1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db4f15b3-afa7-4763-acdc-a734bb7854bb"/>
    <ds:schemaRef ds:uri="90cce59f-b200-4bec-a5b6-ae6101e8c6c2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1588</Words>
  <Application>Microsoft Office PowerPoint</Application>
  <PresentationFormat>Bildschirmpräsentation (16:9)</PresentationFormat>
  <Paragraphs>273</Paragraphs>
  <Slides>17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6" baseType="lpstr">
      <vt:lpstr>Wingdings</vt:lpstr>
      <vt:lpstr>Arial</vt:lpstr>
      <vt:lpstr>TheSans UHH Regular</vt:lpstr>
      <vt:lpstr>TheSans UHH</vt:lpstr>
      <vt:lpstr>Courier New</vt:lpstr>
      <vt:lpstr>TheSans UHH Bold Caps</vt:lpstr>
      <vt:lpstr>TheSans UHH Bold Caps</vt:lpstr>
      <vt:lpstr>Calibri</vt:lpstr>
      <vt:lpstr>Folienmaster</vt:lpstr>
      <vt:lpstr>IGK2 1. Einführung in das wissenschaftliche Arbeiten: Ziele, Struktur und Planung (03.04.2024) </vt:lpstr>
      <vt:lpstr>Vorstellung</vt:lpstr>
      <vt:lpstr>Organisation IGK 2 </vt:lpstr>
      <vt:lpstr>PowerPoint-Präsentation</vt:lpstr>
      <vt:lpstr>Ausblick auf die Veranstaltungen </vt:lpstr>
      <vt:lpstr>Vorbereitung für Citavi/Zotero Schulung (30.04.2025)</vt:lpstr>
      <vt:lpstr>Fähigkeiten in IGK2</vt:lpstr>
      <vt:lpstr>Skill: Wissenschaftliche Texte schreiben</vt:lpstr>
      <vt:lpstr>Skill: Textverständnis</vt:lpstr>
      <vt:lpstr>Hausarbeit: Anforderungen &amp; Umfang</vt:lpstr>
      <vt:lpstr>ChatGPT und KI-Tools in der Hausarbeit</vt:lpstr>
      <vt:lpstr>Bewertungskriterien der Hausarbeit</vt:lpstr>
      <vt:lpstr>Der Schreibplan</vt:lpstr>
      <vt:lpstr>Schreibplan einer Hausarbeit: Struktur &amp; Nutzen</vt:lpstr>
      <vt:lpstr>Fragen zur Veranstaltung?</vt:lpstr>
      <vt:lpstr>Aufgabe LV1</vt:lpstr>
      <vt:lpstr>Dokumentation der KI-Nutzung für den Foliensatz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Spektor, Mark</cp:lastModifiedBy>
  <cp:revision>302</cp:revision>
  <dcterms:created xsi:type="dcterms:W3CDTF">2017-11-14T09:58:03Z</dcterms:created>
  <dcterms:modified xsi:type="dcterms:W3CDTF">2025-04-01T15:40:18Z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  <property fmtid="{D5CDD505-2E9C-101B-9397-08002B2CF9AE}" pid="3" name="ContentTypeId">
    <vt:lpwstr>0x010100CDED2E597FF12C419FD0D8D80B052070</vt:lpwstr>
  </property>
  <property fmtid="{D5CDD505-2E9C-101B-9397-08002B2CF9AE}" pid="4" name="MediaServiceImageTags">
    <vt:lpwstr/>
  </property>
</Properties>
</file>